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98"/>
  </p:notesMasterIdLst>
  <p:sldIdLst>
    <p:sldId id="256" r:id="rId5"/>
    <p:sldId id="257" r:id="rId6"/>
    <p:sldId id="258" r:id="rId7"/>
    <p:sldId id="259" r:id="rId8"/>
    <p:sldId id="260" r:id="rId9"/>
    <p:sldId id="261" r:id="rId10"/>
    <p:sldId id="335" r:id="rId11"/>
    <p:sldId id="262" r:id="rId12"/>
    <p:sldId id="366" r:id="rId13"/>
    <p:sldId id="263" r:id="rId14"/>
    <p:sldId id="264" r:id="rId15"/>
    <p:sldId id="265" r:id="rId16"/>
    <p:sldId id="266" r:id="rId17"/>
    <p:sldId id="267" r:id="rId18"/>
    <p:sldId id="378" r:id="rId19"/>
    <p:sldId id="268" r:id="rId20"/>
    <p:sldId id="269" r:id="rId21"/>
    <p:sldId id="373" r:id="rId22"/>
    <p:sldId id="374" r:id="rId23"/>
    <p:sldId id="271" r:id="rId24"/>
    <p:sldId id="272" r:id="rId25"/>
    <p:sldId id="273" r:id="rId26"/>
    <p:sldId id="283" r:id="rId27"/>
    <p:sldId id="274" r:id="rId28"/>
    <p:sldId id="275" r:id="rId29"/>
    <p:sldId id="276" r:id="rId30"/>
    <p:sldId id="277" r:id="rId31"/>
    <p:sldId id="281" r:id="rId32"/>
    <p:sldId id="306" r:id="rId33"/>
    <p:sldId id="285" r:id="rId34"/>
    <p:sldId id="278" r:id="rId35"/>
    <p:sldId id="284" r:id="rId36"/>
    <p:sldId id="286" r:id="rId37"/>
    <p:sldId id="287" r:id="rId38"/>
    <p:sldId id="309" r:id="rId39"/>
    <p:sldId id="290" r:id="rId40"/>
    <p:sldId id="292" r:id="rId41"/>
    <p:sldId id="300" r:id="rId42"/>
    <p:sldId id="301" r:id="rId43"/>
    <p:sldId id="302" r:id="rId44"/>
    <p:sldId id="303" r:id="rId45"/>
    <p:sldId id="293" r:id="rId46"/>
    <p:sldId id="294" r:id="rId47"/>
    <p:sldId id="352" r:id="rId48"/>
    <p:sldId id="353" r:id="rId49"/>
    <p:sldId id="376" r:id="rId50"/>
    <p:sldId id="372" r:id="rId51"/>
    <p:sldId id="351" r:id="rId52"/>
    <p:sldId id="370" r:id="rId53"/>
    <p:sldId id="356" r:id="rId54"/>
    <p:sldId id="375" r:id="rId55"/>
    <p:sldId id="295" r:id="rId56"/>
    <p:sldId id="296" r:id="rId57"/>
    <p:sldId id="304" r:id="rId58"/>
    <p:sldId id="297" r:id="rId59"/>
    <p:sldId id="341" r:id="rId60"/>
    <p:sldId id="298" r:id="rId61"/>
    <p:sldId id="305" r:id="rId62"/>
    <p:sldId id="288" r:id="rId63"/>
    <p:sldId id="279" r:id="rId64"/>
    <p:sldId id="310" r:id="rId65"/>
    <p:sldId id="311" r:id="rId66"/>
    <p:sldId id="312" r:id="rId67"/>
    <p:sldId id="318" r:id="rId68"/>
    <p:sldId id="317" r:id="rId69"/>
    <p:sldId id="371" r:id="rId70"/>
    <p:sldId id="313" r:id="rId71"/>
    <p:sldId id="314" r:id="rId72"/>
    <p:sldId id="319" r:id="rId73"/>
    <p:sldId id="320" r:id="rId74"/>
    <p:sldId id="321" r:id="rId75"/>
    <p:sldId id="322" r:id="rId76"/>
    <p:sldId id="323" r:id="rId77"/>
    <p:sldId id="307" r:id="rId78"/>
    <p:sldId id="316" r:id="rId79"/>
    <p:sldId id="324" r:id="rId80"/>
    <p:sldId id="325" r:id="rId81"/>
    <p:sldId id="315" r:id="rId82"/>
    <p:sldId id="326" r:id="rId83"/>
    <p:sldId id="332" r:id="rId84"/>
    <p:sldId id="333" r:id="rId85"/>
    <p:sldId id="334" r:id="rId86"/>
    <p:sldId id="337" r:id="rId87"/>
    <p:sldId id="339" r:id="rId88"/>
    <p:sldId id="340" r:id="rId89"/>
    <p:sldId id="377" r:id="rId90"/>
    <p:sldId id="327" r:id="rId91"/>
    <p:sldId id="289" r:id="rId92"/>
    <p:sldId id="280" r:id="rId93"/>
    <p:sldId id="329" r:id="rId94"/>
    <p:sldId id="330" r:id="rId95"/>
    <p:sldId id="331" r:id="rId96"/>
    <p:sldId id="328" r:id="rId9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D45"/>
    <a:srgbClr val="008EB0"/>
    <a:srgbClr val="6767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88564" autoAdjust="0"/>
  </p:normalViewPr>
  <p:slideViewPr>
    <p:cSldViewPr snapToGrid="0">
      <p:cViewPr varScale="1">
        <p:scale>
          <a:sx n="110" d="100"/>
          <a:sy n="110" d="100"/>
        </p:scale>
        <p:origin x="86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slide" Target="slides/slide9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F1637E-1179-47B6-87B9-B7FE59ACBCC1}" type="datetimeFigureOut">
              <a:rPr lang="en-US" smtClean="0"/>
              <a:t>9/4/2019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17949-7837-4E61-A957-B13FF27B3E7D}" type="slidenum">
              <a:rPr lang="en-US" smtClean="0"/>
              <a:t>‹#›</a:t>
            </a:fld>
            <a:endParaRPr lang="en-US" dirty="0"/>
          </a:p>
        </p:txBody>
      </p:sp>
    </p:spTree>
    <p:extLst>
      <p:ext uri="{BB962C8B-B14F-4D97-AF65-F5344CB8AC3E}">
        <p14:creationId xmlns:p14="http://schemas.microsoft.com/office/powerpoint/2010/main" val="2168558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21</a:t>
            </a:fld>
            <a:endParaRPr lang="en-US" dirty="0"/>
          </a:p>
        </p:txBody>
      </p:sp>
    </p:spTree>
    <p:extLst>
      <p:ext uri="{BB962C8B-B14F-4D97-AF65-F5344CB8AC3E}">
        <p14:creationId xmlns:p14="http://schemas.microsoft.com/office/powerpoint/2010/main" val="1106756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 = security function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17949-7837-4E61-A957-B13FF27B3E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098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 = security function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17949-7837-4E61-A957-B13FF27B3E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840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Notification Method = controlled by new code table ‘IZ Program Communication Method Codes’</a:t>
            </a:r>
          </a:p>
          <a:p>
            <a:r>
              <a:rPr lang="en-US" dirty="0"/>
              <a:t>No Longer A Patient Reason = controlled by new code table ‘IZ Program No Longer A Patient Reasons’ – reason OTHER is system-reserved.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Reason = Other, Comment is required. </a:t>
            </a:r>
          </a:p>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47</a:t>
            </a:fld>
            <a:endParaRPr lang="en-US" dirty="0"/>
          </a:p>
        </p:txBody>
      </p:sp>
    </p:spTree>
    <p:extLst>
      <p:ext uri="{BB962C8B-B14F-4D97-AF65-F5344CB8AC3E}">
        <p14:creationId xmlns:p14="http://schemas.microsoft.com/office/powerpoint/2010/main" val="2706532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a patient’s clinic changes for any reason, a record of the patient becoming inactive with their current clinic will be displayed and a new record created as active with the new clinic.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17949-7837-4E61-A957-B13FF27B3E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48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code table ‘IZ Program Status Reason Codes’ – only Display order is editable. All values are system-reserved.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17949-7837-4E61-A957-B13FF27B3E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151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SF = security function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17949-7837-4E61-A957-B13FF27B3E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623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Patient Notes screens allow you to enter and categorize additional information about a patient. Some notes (e.g., Vaccine Refusals) can be generated automatically by the system.</a:t>
            </a:r>
          </a:p>
          <a:p>
            <a:r>
              <a:rPr lang="en-US" dirty="0">
                <a:effectLst/>
              </a:rPr>
              <a:t>Please be aware that some notes have special implications. For example, some note types are printed on the official immunization record. Other types may be visible to all users of the system or only a subset. Be cognizant of the note text associated with any note type that may be visible to users outside of your organization.</a:t>
            </a:r>
          </a:p>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52</a:t>
            </a:fld>
            <a:endParaRPr lang="en-US" dirty="0"/>
          </a:p>
        </p:txBody>
      </p:sp>
    </p:spTree>
    <p:extLst>
      <p:ext uri="{BB962C8B-B14F-4D97-AF65-F5344CB8AC3E}">
        <p14:creationId xmlns:p14="http://schemas.microsoft.com/office/powerpoint/2010/main" val="1537617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Patient Precautions/Contraindications screens allow you to view and enter any precautions or contraindications that may impact the vaccines that could be administered to a patient. The Recommender is configured according to CDSi logic, and will not forecast certain immunizations based on the patient having an associated contraindication. The Recommender also only considers the contraindication from the effective date to the expiration date when set.</a:t>
            </a:r>
          </a:p>
        </p:txBody>
      </p:sp>
      <p:sp>
        <p:nvSpPr>
          <p:cNvPr id="4" name="Slide Number Placeholder 3"/>
          <p:cNvSpPr>
            <a:spLocks noGrp="1"/>
          </p:cNvSpPr>
          <p:nvPr>
            <p:ph type="sldNum" sz="quarter" idx="10"/>
          </p:nvPr>
        </p:nvSpPr>
        <p:spPr/>
        <p:txBody>
          <a:bodyPr/>
          <a:lstStyle/>
          <a:p>
            <a:fld id="{1B317949-7837-4E61-A957-B13FF27B3E7D}" type="slidenum">
              <a:rPr lang="en-US" smtClean="0"/>
              <a:t>53</a:t>
            </a:fld>
            <a:endParaRPr lang="en-US" dirty="0"/>
          </a:p>
        </p:txBody>
      </p:sp>
    </p:spTree>
    <p:extLst>
      <p:ext uri="{BB962C8B-B14F-4D97-AF65-F5344CB8AC3E}">
        <p14:creationId xmlns:p14="http://schemas.microsoft.com/office/powerpoint/2010/main" val="3004461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The Patient Events screens allow you to view and update information about events that pertain to the patient and are associated with a particular date. Typical event types include acknowledgement of a HIPAA notice These can be added by the system (e.g., when the reminder dates are generated) or manually (e.g., for non-vaccine events).</a:t>
            </a:r>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55</a:t>
            </a:fld>
            <a:endParaRPr lang="en-US" dirty="0"/>
          </a:p>
        </p:txBody>
      </p:sp>
    </p:spTree>
    <p:extLst>
      <p:ext uri="{BB962C8B-B14F-4D97-AF65-F5344CB8AC3E}">
        <p14:creationId xmlns:p14="http://schemas.microsoft.com/office/powerpoint/2010/main" val="737051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the exemption is for medical reasons, the associated precaution and/or contraindication is automatically added to the patient record.</a:t>
            </a:r>
          </a:p>
          <a:p>
            <a:r>
              <a:rPr lang="en-US" sz="1200" b="0" i="0" kern="1200" dirty="0">
                <a:solidFill>
                  <a:schemeClr val="tx1"/>
                </a:solidFill>
                <a:effectLst/>
                <a:latin typeface="+mn-lt"/>
                <a:ea typeface="+mn-ea"/>
                <a:cs typeface="+mn-cs"/>
              </a:rPr>
              <a:t>Exemptions do not</a:t>
            </a:r>
            <a:r>
              <a:rPr lang="en-US" sz="1200" b="0" i="0" kern="1200" baseline="0" dirty="0">
                <a:solidFill>
                  <a:schemeClr val="tx1"/>
                </a:solidFill>
                <a:effectLst/>
                <a:latin typeface="+mn-lt"/>
                <a:ea typeface="+mn-ea"/>
                <a:cs typeface="+mn-cs"/>
              </a:rPr>
              <a:t> affect recommended vaccines and are only used for reporting purposes.</a:t>
            </a:r>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56</a:t>
            </a:fld>
            <a:endParaRPr lang="en-US" dirty="0"/>
          </a:p>
        </p:txBody>
      </p:sp>
    </p:spTree>
    <p:extLst>
      <p:ext uri="{BB962C8B-B14F-4D97-AF65-F5344CB8AC3E}">
        <p14:creationId xmlns:p14="http://schemas.microsoft.com/office/powerpoint/2010/main" val="3531228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24</a:t>
            </a:fld>
            <a:endParaRPr lang="en-US" dirty="0"/>
          </a:p>
        </p:txBody>
      </p:sp>
    </p:spTree>
    <p:extLst>
      <p:ext uri="{BB962C8B-B14F-4D97-AF65-F5344CB8AC3E}">
        <p14:creationId xmlns:p14="http://schemas.microsoft.com/office/powerpoint/2010/main" val="1011910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users can identify potential duplicate</a:t>
            </a:r>
            <a:r>
              <a:rPr lang="en-US" baseline="0" dirty="0"/>
              <a:t> patients for administrators to review and either combine or mark as not duplicate.</a:t>
            </a:r>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57</a:t>
            </a:fld>
            <a:endParaRPr lang="en-US" dirty="0"/>
          </a:p>
        </p:txBody>
      </p:sp>
    </p:spTree>
    <p:extLst>
      <p:ext uri="{BB962C8B-B14F-4D97-AF65-F5344CB8AC3E}">
        <p14:creationId xmlns:p14="http://schemas.microsoft.com/office/powerpoint/2010/main" val="35065523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64</a:t>
            </a:fld>
            <a:endParaRPr lang="en-US" dirty="0"/>
          </a:p>
        </p:txBody>
      </p:sp>
    </p:spTree>
    <p:extLst>
      <p:ext uri="{BB962C8B-B14F-4D97-AF65-F5344CB8AC3E}">
        <p14:creationId xmlns:p14="http://schemas.microsoft.com/office/powerpoint/2010/main" val="1717986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Quick</a:t>
            </a:r>
            <a:r>
              <a:rPr lang="en-US" baseline="0" dirty="0"/>
              <a:t> Add DOES NOT decrement from inventory! No tracking of manufacturer, lot, etc.</a:t>
            </a:r>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65</a:t>
            </a:fld>
            <a:endParaRPr lang="en-US" dirty="0"/>
          </a:p>
        </p:txBody>
      </p:sp>
    </p:spTree>
    <p:extLst>
      <p:ext uri="{BB962C8B-B14F-4D97-AF65-F5344CB8AC3E}">
        <p14:creationId xmlns:p14="http://schemas.microsoft.com/office/powerpoint/2010/main" val="3158942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Quick</a:t>
            </a:r>
            <a:r>
              <a:rPr lang="en-US" baseline="0" dirty="0"/>
              <a:t> Add DOES NOT decrement from inventory! No tracking of manufacturer, lot, etc.</a:t>
            </a:r>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66</a:t>
            </a:fld>
            <a:endParaRPr lang="en-US" dirty="0"/>
          </a:p>
        </p:txBody>
      </p:sp>
    </p:spTree>
    <p:extLst>
      <p:ext uri="{BB962C8B-B14F-4D97-AF65-F5344CB8AC3E}">
        <p14:creationId xmlns:p14="http://schemas.microsoft.com/office/powerpoint/2010/main" val="3324808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to document vaccine refusal(s) and reason(s). Notes are</a:t>
            </a:r>
            <a:r>
              <a:rPr lang="en-US" baseline="0" dirty="0"/>
              <a:t> automatically added to patient record. </a:t>
            </a:r>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67</a:t>
            </a:fld>
            <a:endParaRPr lang="en-US" dirty="0"/>
          </a:p>
        </p:txBody>
      </p:sp>
    </p:spTree>
    <p:extLst>
      <p:ext uri="{BB962C8B-B14F-4D97-AF65-F5344CB8AC3E}">
        <p14:creationId xmlns:p14="http://schemas.microsoft.com/office/powerpoint/2010/main" val="35813515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Mass Events job runs overnight. The job adds vaccinations to all patients belonging to the event, as well as decrements doses administered from </a:t>
            </a:r>
            <a:r>
              <a:rPr lang="en-US"/>
              <a:t>inventory on-hand.</a:t>
            </a:r>
          </a:p>
        </p:txBody>
      </p:sp>
      <p:sp>
        <p:nvSpPr>
          <p:cNvPr id="4" name="Slide Number Placeholder 3"/>
          <p:cNvSpPr>
            <a:spLocks noGrp="1"/>
          </p:cNvSpPr>
          <p:nvPr>
            <p:ph type="sldNum" sz="quarter" idx="5"/>
          </p:nvPr>
        </p:nvSpPr>
        <p:spPr/>
        <p:txBody>
          <a:bodyPr/>
          <a:lstStyle/>
          <a:p>
            <a:fld id="{1B317949-7837-4E61-A957-B13FF27B3E7D}" type="slidenum">
              <a:rPr lang="en-US" smtClean="0"/>
              <a:t>86</a:t>
            </a:fld>
            <a:endParaRPr lang="en-US" dirty="0"/>
          </a:p>
        </p:txBody>
      </p:sp>
    </p:spTree>
    <p:extLst>
      <p:ext uri="{BB962C8B-B14F-4D97-AF65-F5344CB8AC3E}">
        <p14:creationId xmlns:p14="http://schemas.microsoft.com/office/powerpoint/2010/main" val="310688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89</a:t>
            </a:fld>
            <a:endParaRPr lang="en-US" dirty="0"/>
          </a:p>
        </p:txBody>
      </p:sp>
    </p:spTree>
    <p:extLst>
      <p:ext uri="{BB962C8B-B14F-4D97-AF65-F5344CB8AC3E}">
        <p14:creationId xmlns:p14="http://schemas.microsoft.com/office/powerpoint/2010/main" val="41966211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90</a:t>
            </a:fld>
            <a:endParaRPr lang="en-US" dirty="0"/>
          </a:p>
        </p:txBody>
      </p:sp>
    </p:spTree>
    <p:extLst>
      <p:ext uri="{BB962C8B-B14F-4D97-AF65-F5344CB8AC3E}">
        <p14:creationId xmlns:p14="http://schemas.microsoft.com/office/powerpoint/2010/main" val="939683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91</a:t>
            </a:fld>
            <a:endParaRPr lang="en-US" dirty="0"/>
          </a:p>
        </p:txBody>
      </p:sp>
    </p:spTree>
    <p:extLst>
      <p:ext uri="{BB962C8B-B14F-4D97-AF65-F5344CB8AC3E}">
        <p14:creationId xmlns:p14="http://schemas.microsoft.com/office/powerpoint/2010/main" val="198001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36</a:t>
            </a:fld>
            <a:endParaRPr lang="en-US" dirty="0"/>
          </a:p>
        </p:txBody>
      </p:sp>
    </p:spTree>
    <p:extLst>
      <p:ext uri="{BB962C8B-B14F-4D97-AF65-F5344CB8AC3E}">
        <p14:creationId xmlns:p14="http://schemas.microsoft.com/office/powerpoint/2010/main" val="360385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Primary Contact required for patients less than 18 years of age.</a:t>
            </a:r>
          </a:p>
        </p:txBody>
      </p:sp>
      <p:sp>
        <p:nvSpPr>
          <p:cNvPr id="4" name="Slide Number Placeholder 3"/>
          <p:cNvSpPr>
            <a:spLocks noGrp="1"/>
          </p:cNvSpPr>
          <p:nvPr>
            <p:ph type="sldNum" sz="quarter" idx="5"/>
          </p:nvPr>
        </p:nvSpPr>
        <p:spPr/>
        <p:txBody>
          <a:bodyPr/>
          <a:lstStyle/>
          <a:p>
            <a:fld id="{1B317949-7837-4E61-A957-B13FF27B3E7D}" type="slidenum">
              <a:rPr lang="en-US" smtClean="0"/>
              <a:t>38</a:t>
            </a:fld>
            <a:endParaRPr lang="en-US" dirty="0"/>
          </a:p>
        </p:txBody>
      </p:sp>
    </p:spTree>
    <p:extLst>
      <p:ext uri="{BB962C8B-B14F-4D97-AF65-F5344CB8AC3E}">
        <p14:creationId xmlns:p14="http://schemas.microsoft.com/office/powerpoint/2010/main" val="149874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40</a:t>
            </a:fld>
            <a:endParaRPr lang="en-US" dirty="0"/>
          </a:p>
        </p:txBody>
      </p:sp>
    </p:spTree>
    <p:extLst>
      <p:ext uri="{BB962C8B-B14F-4D97-AF65-F5344CB8AC3E}">
        <p14:creationId xmlns:p14="http://schemas.microsoft.com/office/powerpoint/2010/main" val="361728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41</a:t>
            </a:fld>
            <a:endParaRPr lang="en-US" dirty="0"/>
          </a:p>
        </p:txBody>
      </p:sp>
    </p:spTree>
    <p:extLst>
      <p:ext uri="{BB962C8B-B14F-4D97-AF65-F5344CB8AC3E}">
        <p14:creationId xmlns:p14="http://schemas.microsoft.com/office/powerpoint/2010/main" val="171243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Providers will typically have their own unique identifier for each of their patients. This could be a medical record number, a chart number, an identifier assigned by their internal EMR/EHR system, etc. The Patient Local Identifier screens allow a provider/clinic to associate their own identifier to the corresponding record in the Registry. This information can be used when searching the Registry. Only those users associated to a provider/clinic will have access to this data.</a:t>
            </a:r>
            <a:endParaRPr lang="en-US" dirty="0"/>
          </a:p>
        </p:txBody>
      </p:sp>
      <p:sp>
        <p:nvSpPr>
          <p:cNvPr id="4" name="Slide Number Placeholder 3"/>
          <p:cNvSpPr>
            <a:spLocks noGrp="1"/>
          </p:cNvSpPr>
          <p:nvPr>
            <p:ph type="sldNum" sz="quarter" idx="10"/>
          </p:nvPr>
        </p:nvSpPr>
        <p:spPr/>
        <p:txBody>
          <a:bodyPr/>
          <a:lstStyle/>
          <a:p>
            <a:fld id="{1B317949-7837-4E61-A957-B13FF27B3E7D}" type="slidenum">
              <a:rPr lang="en-US" smtClean="0"/>
              <a:t>42</a:t>
            </a:fld>
            <a:endParaRPr lang="en-US" dirty="0"/>
          </a:p>
        </p:txBody>
      </p:sp>
    </p:spTree>
    <p:extLst>
      <p:ext uri="{BB962C8B-B14F-4D97-AF65-F5344CB8AC3E}">
        <p14:creationId xmlns:p14="http://schemas.microsoft.com/office/powerpoint/2010/main" val="4139395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WebIZ can be extended to support multiple Public Health programs. The core patient record (demographics, notes, local IDs, events, etc.) is shared across all programs. </a:t>
            </a:r>
          </a:p>
          <a:p>
            <a:r>
              <a:rPr lang="en-US" dirty="0">
                <a:effectLst/>
              </a:rPr>
              <a:t>WebIZ automatically registers a patient in the Immunization program when the first immunization is given to a patient. You can refer to the Programs screen to view the registration date. If programs other than Immunization are using the patient registration capabilities of WebIZ, you may see that a patient is registered in additional programs. </a:t>
            </a:r>
          </a:p>
          <a:p>
            <a:r>
              <a:rPr lang="en-US" dirty="0">
                <a:effectLst/>
              </a:rPr>
              <a:t>Note: If a patient has been marked as inactive but receives an administered immunization after the program close date (and as long as default provider takes ownership) then the system will automatically remove the close date and close reason and the patient will be active again.</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17949-7837-4E61-A957-B13FF27B3E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4502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table ‘IZ Program Status Reason Codes’ – only Display order is editable. All values are system-reserved.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317949-7837-4E61-A957-B13FF27B3E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000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676767"/>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173615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316962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lvl1pPr>
              <a:defRPr>
                <a:latin typeface="Gill Sans MT" panose="020B0502020104020203"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425362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50218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68343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276123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a:latin typeface="Gill Sans MT" panose="020B0502020104020203"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233167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7542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1321370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Gill Sans MT" panose="020B0502020104020203" pitchFamily="34" charset="0"/>
              </a:defRPr>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2905854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atin typeface="Gill Sans MT" panose="020B0502020104020203"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D02AE2-7DAD-4645-BC87-240DD35DB531}" type="slidenum">
              <a:rPr lang="en-US" smtClean="0"/>
              <a:t>‹#›</a:t>
            </a:fld>
            <a:endParaRPr lang="en-US" dirty="0"/>
          </a:p>
        </p:txBody>
      </p:sp>
    </p:spTree>
    <p:extLst>
      <p:ext uri="{BB962C8B-B14F-4D97-AF65-F5344CB8AC3E}">
        <p14:creationId xmlns:p14="http://schemas.microsoft.com/office/powerpoint/2010/main" val="2303071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14DDD-DAC7-46E7-B240-055226390DE1}" type="slidenum">
              <a:rPr lang="en-US" smtClean="0"/>
              <a:pPr/>
              <a:t>‹#›</a:t>
            </a:fld>
            <a:endParaRPr lang="en-US"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28650" y="6372661"/>
            <a:ext cx="1828800" cy="348815"/>
          </a:xfrm>
          <a:prstGeom prst="rect">
            <a:avLst/>
          </a:prstGeom>
        </p:spPr>
      </p:pic>
      <p:cxnSp>
        <p:nvCxnSpPr>
          <p:cNvPr id="9" name="Straight Connector 8"/>
          <p:cNvCxnSpPr/>
          <p:nvPr userDrawn="1"/>
        </p:nvCxnSpPr>
        <p:spPr>
          <a:xfrm flipH="1">
            <a:off x="101600" y="137160"/>
            <a:ext cx="25400" cy="6583680"/>
          </a:xfrm>
          <a:prstGeom prst="line">
            <a:avLst/>
          </a:prstGeom>
          <a:ln w="25400">
            <a:solidFill>
              <a:srgbClr val="008EB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254000" y="320040"/>
            <a:ext cx="25400" cy="6217920"/>
          </a:xfrm>
          <a:prstGeom prst="line">
            <a:avLst/>
          </a:prstGeom>
          <a:ln w="25400">
            <a:solidFill>
              <a:srgbClr val="64AD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221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2964238"/>
            <a:ext cx="7772400" cy="1129451"/>
          </a:xfrm>
        </p:spPr>
        <p:txBody>
          <a:bodyPr/>
          <a:lstStyle/>
          <a:p>
            <a:r>
              <a:rPr lang="en-US" dirty="0"/>
              <a:t>General User Training</a:t>
            </a:r>
          </a:p>
        </p:txBody>
      </p:sp>
      <p:sp>
        <p:nvSpPr>
          <p:cNvPr id="3" name="Subtitle 2"/>
          <p:cNvSpPr>
            <a:spLocks noGrp="1"/>
          </p:cNvSpPr>
          <p:nvPr>
            <p:ph type="subTitle" idx="1"/>
          </p:nvPr>
        </p:nvSpPr>
        <p:spPr>
          <a:xfrm>
            <a:off x="1142999" y="4344924"/>
            <a:ext cx="6858000" cy="1655762"/>
          </a:xfrm>
        </p:spPr>
        <p:txBody>
          <a:bodyPr>
            <a:normAutofit lnSpcReduction="10000"/>
          </a:bodyPr>
          <a:lstStyle/>
          <a:p>
            <a:r>
              <a:rPr lang="en-US" dirty="0"/>
              <a:t>Presented By:</a:t>
            </a:r>
          </a:p>
          <a:p>
            <a:r>
              <a:rPr lang="en-US" dirty="0"/>
              <a:t>Lucía </a:t>
            </a:r>
            <a:r>
              <a:rPr lang="en-US" dirty="0" err="1"/>
              <a:t>Lapaz</a:t>
            </a:r>
            <a:r>
              <a:rPr lang="en-US" dirty="0"/>
              <a:t>, Brittany Ersery &amp; Jim Holsinger</a:t>
            </a:r>
          </a:p>
          <a:p>
            <a:r>
              <a:rPr lang="en-US" dirty="0"/>
              <a:t>Envision Technology Partners, Inc.</a:t>
            </a:r>
          </a:p>
          <a:p>
            <a:r>
              <a:rPr lang="en-US"/>
              <a:t>September </a:t>
            </a:r>
            <a:r>
              <a:rPr lang="en-US" dirty="0"/>
              <a:t>2019</a:t>
            </a:r>
          </a:p>
        </p:txBody>
      </p:sp>
      <p:pic>
        <p:nvPicPr>
          <p:cNvPr id="4" name="Picture 3">
            <a:extLst>
              <a:ext uri="{FF2B5EF4-FFF2-40B4-BE49-F238E27FC236}">
                <a16:creationId xmlns:a16="http://schemas.microsoft.com/office/drawing/2014/main" id="{80BD7E53-87B1-409B-8132-E14834523D5C}"/>
              </a:ext>
            </a:extLst>
          </p:cNvPr>
          <p:cNvPicPr>
            <a:picLocks noChangeAspect="1"/>
          </p:cNvPicPr>
          <p:nvPr/>
        </p:nvPicPr>
        <p:blipFill>
          <a:blip r:embed="rId2"/>
          <a:stretch>
            <a:fillRect/>
          </a:stretch>
        </p:blipFill>
        <p:spPr>
          <a:xfrm>
            <a:off x="2476317" y="281766"/>
            <a:ext cx="4191363" cy="2682472"/>
          </a:xfrm>
          <a:prstGeom prst="rect">
            <a:avLst/>
          </a:prstGeom>
        </p:spPr>
      </p:pic>
    </p:spTree>
    <p:extLst>
      <p:ext uri="{BB962C8B-B14F-4D97-AF65-F5344CB8AC3E}">
        <p14:creationId xmlns:p14="http://schemas.microsoft.com/office/powerpoint/2010/main" val="3621521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Reports Module</a:t>
            </a:r>
          </a:p>
        </p:txBody>
      </p:sp>
      <p:sp>
        <p:nvSpPr>
          <p:cNvPr id="3" name="Content Placeholder 2"/>
          <p:cNvSpPr>
            <a:spLocks noGrp="1"/>
          </p:cNvSpPr>
          <p:nvPr>
            <p:ph idx="1"/>
          </p:nvPr>
        </p:nvSpPr>
        <p:spPr/>
        <p:txBody>
          <a:bodyPr/>
          <a:lstStyle/>
          <a:p>
            <a:r>
              <a:rPr lang="en-US" dirty="0"/>
              <a:t>Extensive reporting on a variety of information contained in the registry</a:t>
            </a:r>
          </a:p>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10</a:t>
            </a:fld>
            <a:endParaRPr lang="en-US" dirty="0"/>
          </a:p>
        </p:txBody>
      </p:sp>
    </p:spTree>
    <p:extLst>
      <p:ext uri="{BB962C8B-B14F-4D97-AF65-F5344CB8AC3E}">
        <p14:creationId xmlns:p14="http://schemas.microsoft.com/office/powerpoint/2010/main" val="1786504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Settings</a:t>
            </a:r>
          </a:p>
        </p:txBody>
      </p:sp>
      <p:sp>
        <p:nvSpPr>
          <p:cNvPr id="3" name="Content Placeholder 2"/>
          <p:cNvSpPr>
            <a:spLocks noGrp="1"/>
          </p:cNvSpPr>
          <p:nvPr>
            <p:ph idx="1"/>
          </p:nvPr>
        </p:nvSpPr>
        <p:spPr/>
        <p:txBody>
          <a:bodyPr/>
          <a:lstStyle/>
          <a:p>
            <a:r>
              <a:rPr lang="en-US" dirty="0"/>
              <a:t>Found under username</a:t>
            </a:r>
          </a:p>
          <a:p>
            <a:r>
              <a:rPr lang="en-US" dirty="0"/>
              <a:t>Allows each user to set default values for various fields and customize some behaviors of the application</a:t>
            </a:r>
          </a:p>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11</a:t>
            </a:fld>
            <a:endParaRPr lang="en-US" dirty="0"/>
          </a:p>
        </p:txBody>
      </p:sp>
    </p:spTree>
    <p:extLst>
      <p:ext uri="{BB962C8B-B14F-4D97-AF65-F5344CB8AC3E}">
        <p14:creationId xmlns:p14="http://schemas.microsoft.com/office/powerpoint/2010/main" val="75321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VTrckS Interface Module</a:t>
            </a:r>
          </a:p>
        </p:txBody>
      </p:sp>
      <p:sp>
        <p:nvSpPr>
          <p:cNvPr id="3" name="Content Placeholder 2"/>
          <p:cNvSpPr>
            <a:spLocks noGrp="1"/>
          </p:cNvSpPr>
          <p:nvPr>
            <p:ph idx="1"/>
          </p:nvPr>
        </p:nvSpPr>
        <p:spPr/>
        <p:txBody>
          <a:bodyPr/>
          <a:lstStyle/>
          <a:p>
            <a:r>
              <a:rPr lang="en-US" dirty="0"/>
              <a:t>Used to manage the VTrckS data exchange files:</a:t>
            </a:r>
          </a:p>
          <a:p>
            <a:pPr lvl="1"/>
            <a:r>
              <a:rPr lang="en-US" dirty="0"/>
              <a:t>Provider Master Data</a:t>
            </a:r>
          </a:p>
          <a:p>
            <a:pPr lvl="1"/>
            <a:r>
              <a:rPr lang="en-US" dirty="0"/>
              <a:t>Provider Ending Inventory</a:t>
            </a:r>
          </a:p>
          <a:p>
            <a:pPr lvl="1"/>
            <a:r>
              <a:rPr lang="en-US" dirty="0"/>
              <a:t>Vaccine Order Data</a:t>
            </a:r>
          </a:p>
          <a:p>
            <a:pPr lvl="1"/>
            <a:r>
              <a:rPr lang="en-US" dirty="0"/>
              <a:t>Vaccine Return Data</a:t>
            </a:r>
          </a:p>
          <a:p>
            <a:pPr lvl="1"/>
            <a:r>
              <a:rPr lang="en-US" dirty="0"/>
              <a:t>Wastage Data</a:t>
            </a:r>
          </a:p>
          <a:p>
            <a:pPr lvl="1"/>
            <a:r>
              <a:rPr lang="en-US" dirty="0"/>
              <a:t>Shipping Data</a:t>
            </a:r>
          </a:p>
        </p:txBody>
      </p:sp>
      <p:sp>
        <p:nvSpPr>
          <p:cNvPr id="4" name="Slide Number Placeholder 3"/>
          <p:cNvSpPr>
            <a:spLocks noGrp="1"/>
          </p:cNvSpPr>
          <p:nvPr>
            <p:ph type="sldNum" sz="quarter" idx="12"/>
          </p:nvPr>
        </p:nvSpPr>
        <p:spPr/>
        <p:txBody>
          <a:bodyPr/>
          <a:lstStyle/>
          <a:p>
            <a:fld id="{9ED02AE2-7DAD-4645-BC87-240DD35DB531}" type="slidenum">
              <a:rPr lang="en-US" smtClean="0"/>
              <a:t>12</a:t>
            </a:fld>
            <a:endParaRPr lang="en-US" dirty="0"/>
          </a:p>
        </p:txBody>
      </p:sp>
    </p:spTree>
    <p:extLst>
      <p:ext uri="{BB962C8B-B14F-4D97-AF65-F5344CB8AC3E}">
        <p14:creationId xmlns:p14="http://schemas.microsoft.com/office/powerpoint/2010/main" val="262480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Administration Module </a:t>
            </a:r>
          </a:p>
        </p:txBody>
      </p:sp>
      <p:sp>
        <p:nvSpPr>
          <p:cNvPr id="3" name="Content Placeholder 2"/>
          <p:cNvSpPr>
            <a:spLocks noGrp="1"/>
          </p:cNvSpPr>
          <p:nvPr>
            <p:ph idx="1"/>
          </p:nvPr>
        </p:nvSpPr>
        <p:spPr/>
        <p:txBody>
          <a:bodyPr/>
          <a:lstStyle/>
          <a:p>
            <a:r>
              <a:rPr lang="en-US" dirty="0"/>
              <a:t>Contains a variety of screens used to control: </a:t>
            </a:r>
          </a:p>
          <a:p>
            <a:pPr lvl="1"/>
            <a:r>
              <a:rPr lang="en-US" dirty="0"/>
              <a:t>User access and security</a:t>
            </a:r>
          </a:p>
          <a:p>
            <a:pPr lvl="1"/>
            <a:r>
              <a:rPr lang="en-US" dirty="0"/>
              <a:t>Provider and Clinic locations</a:t>
            </a:r>
          </a:p>
          <a:p>
            <a:pPr lvl="1"/>
            <a:r>
              <a:rPr lang="en-US" dirty="0"/>
              <a:t>Customize system behavior/appearance</a:t>
            </a:r>
          </a:p>
          <a:p>
            <a:pPr lvl="1"/>
            <a:r>
              <a:rPr lang="en-US" dirty="0"/>
              <a:t>Perform various administrative tasks</a:t>
            </a:r>
          </a:p>
          <a:p>
            <a:r>
              <a:rPr lang="en-US" dirty="0"/>
              <a:t>These features are typically reserved for a subset of users</a:t>
            </a:r>
          </a:p>
          <a:p>
            <a:r>
              <a:rPr lang="en-US" dirty="0"/>
              <a:t>Modifying data in the Administration module can have far-reaching impacts to users throughout the system</a:t>
            </a:r>
          </a:p>
        </p:txBody>
      </p:sp>
      <p:sp>
        <p:nvSpPr>
          <p:cNvPr id="4" name="Slide Number Placeholder 3"/>
          <p:cNvSpPr>
            <a:spLocks noGrp="1"/>
          </p:cNvSpPr>
          <p:nvPr>
            <p:ph type="sldNum" sz="quarter" idx="12"/>
          </p:nvPr>
        </p:nvSpPr>
        <p:spPr/>
        <p:txBody>
          <a:bodyPr/>
          <a:lstStyle/>
          <a:p>
            <a:fld id="{9ED02AE2-7DAD-4645-BC87-240DD35DB531}" type="slidenum">
              <a:rPr lang="en-US" smtClean="0"/>
              <a:t>13</a:t>
            </a:fld>
            <a:endParaRPr lang="en-US" dirty="0"/>
          </a:p>
        </p:txBody>
      </p:sp>
    </p:spTree>
    <p:extLst>
      <p:ext uri="{BB962C8B-B14F-4D97-AF65-F5344CB8AC3E}">
        <p14:creationId xmlns:p14="http://schemas.microsoft.com/office/powerpoint/2010/main" val="2858116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HL7 Management Module</a:t>
            </a:r>
          </a:p>
        </p:txBody>
      </p:sp>
      <p:sp>
        <p:nvSpPr>
          <p:cNvPr id="3" name="Content Placeholder 2"/>
          <p:cNvSpPr>
            <a:spLocks noGrp="1"/>
          </p:cNvSpPr>
          <p:nvPr>
            <p:ph idx="1"/>
          </p:nvPr>
        </p:nvSpPr>
        <p:spPr/>
        <p:txBody>
          <a:bodyPr/>
          <a:lstStyle/>
          <a:p>
            <a:r>
              <a:rPr lang="en-US" dirty="0"/>
              <a:t>Search HL7 messages and registry responses</a:t>
            </a:r>
          </a:p>
          <a:p>
            <a:r>
              <a:rPr lang="en-US" dirty="0"/>
              <a:t>View messages in analyzer to resolve errors</a:t>
            </a:r>
          </a:p>
          <a:p>
            <a:r>
              <a:rPr lang="en-US" dirty="0"/>
              <a:t>Manage facility codes</a:t>
            </a:r>
          </a:p>
          <a:p>
            <a:r>
              <a:rPr lang="en-US" dirty="0"/>
              <a:t>Analyze HL7 message traffic</a:t>
            </a:r>
          </a:p>
        </p:txBody>
      </p:sp>
      <p:sp>
        <p:nvSpPr>
          <p:cNvPr id="4" name="Slide Number Placeholder 3"/>
          <p:cNvSpPr>
            <a:spLocks noGrp="1"/>
          </p:cNvSpPr>
          <p:nvPr>
            <p:ph type="sldNum" sz="quarter" idx="12"/>
          </p:nvPr>
        </p:nvSpPr>
        <p:spPr/>
        <p:txBody>
          <a:bodyPr/>
          <a:lstStyle/>
          <a:p>
            <a:fld id="{9ED02AE2-7DAD-4645-BC87-240DD35DB531}" type="slidenum">
              <a:rPr lang="en-US" smtClean="0"/>
              <a:t>14</a:t>
            </a:fld>
            <a:endParaRPr lang="en-US" dirty="0"/>
          </a:p>
        </p:txBody>
      </p:sp>
    </p:spTree>
    <p:extLst>
      <p:ext uri="{BB962C8B-B14F-4D97-AF65-F5344CB8AC3E}">
        <p14:creationId xmlns:p14="http://schemas.microsoft.com/office/powerpoint/2010/main" val="104384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Portal</a:t>
            </a:r>
          </a:p>
        </p:txBody>
      </p:sp>
      <p:sp>
        <p:nvSpPr>
          <p:cNvPr id="3" name="Content Placeholder 2"/>
          <p:cNvSpPr>
            <a:spLocks noGrp="1"/>
          </p:cNvSpPr>
          <p:nvPr>
            <p:ph idx="1"/>
          </p:nvPr>
        </p:nvSpPr>
        <p:spPr/>
        <p:txBody>
          <a:bodyPr/>
          <a:lstStyle/>
          <a:p>
            <a:r>
              <a:rPr lang="en-US" dirty="0"/>
              <a:t>Allows patients to view their or their child’s Immunization record in SIMON.</a:t>
            </a:r>
          </a:p>
        </p:txBody>
      </p:sp>
      <p:sp>
        <p:nvSpPr>
          <p:cNvPr id="4" name="Slide Number Placeholder 3"/>
          <p:cNvSpPr>
            <a:spLocks noGrp="1"/>
          </p:cNvSpPr>
          <p:nvPr>
            <p:ph type="sldNum" sz="quarter" idx="12"/>
          </p:nvPr>
        </p:nvSpPr>
        <p:spPr/>
        <p:txBody>
          <a:bodyPr/>
          <a:lstStyle/>
          <a:p>
            <a:fld id="{9ED02AE2-7DAD-4645-BC87-240DD35DB531}" type="slidenum">
              <a:rPr lang="en-US" smtClean="0"/>
              <a:t>15</a:t>
            </a:fld>
            <a:endParaRPr lang="en-US" dirty="0"/>
          </a:p>
        </p:txBody>
      </p:sp>
    </p:spTree>
    <p:extLst>
      <p:ext uri="{BB962C8B-B14F-4D97-AF65-F5344CB8AC3E}">
        <p14:creationId xmlns:p14="http://schemas.microsoft.com/office/powerpoint/2010/main" val="1582155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Requirements</a:t>
            </a:r>
          </a:p>
        </p:txBody>
      </p:sp>
      <p:sp>
        <p:nvSpPr>
          <p:cNvPr id="3" name="Content Placeholder 2"/>
          <p:cNvSpPr>
            <a:spLocks noGrp="1"/>
          </p:cNvSpPr>
          <p:nvPr>
            <p:ph idx="1"/>
          </p:nvPr>
        </p:nvSpPr>
        <p:spPr/>
        <p:txBody>
          <a:bodyPr/>
          <a:lstStyle/>
          <a:p>
            <a:r>
              <a:rPr lang="en-US" dirty="0"/>
              <a:t>Access the registry via your Internet browser:</a:t>
            </a:r>
          </a:p>
          <a:p>
            <a:pPr lvl="1"/>
            <a:r>
              <a:rPr lang="en-US" dirty="0"/>
              <a:t>Microsoft Internet Explorer (version 9 or above)</a:t>
            </a:r>
          </a:p>
          <a:p>
            <a:pPr lvl="1"/>
            <a:r>
              <a:rPr lang="en-US" dirty="0"/>
              <a:t>Google Chrome</a:t>
            </a:r>
          </a:p>
          <a:p>
            <a:pPr lvl="1"/>
            <a:r>
              <a:rPr lang="en-US" dirty="0"/>
              <a:t>Mozilla Firefox </a:t>
            </a:r>
          </a:p>
          <a:p>
            <a:r>
              <a:rPr lang="en-US" dirty="0"/>
              <a:t>Your PC must have Adobe Acrobat Reader installed to view PDF report output</a:t>
            </a:r>
          </a:p>
          <a:p>
            <a:r>
              <a:rPr lang="en-US" dirty="0"/>
              <a:t>Unique registry user name and password assigned to each user</a:t>
            </a:r>
          </a:p>
          <a:p>
            <a:r>
              <a:rPr lang="en-US" dirty="0"/>
              <a:t>Obtain log in information and/or request a user account from your SIMON Help Desk.</a:t>
            </a:r>
          </a:p>
        </p:txBody>
      </p:sp>
      <p:sp>
        <p:nvSpPr>
          <p:cNvPr id="4" name="Slide Number Placeholder 3"/>
          <p:cNvSpPr>
            <a:spLocks noGrp="1"/>
          </p:cNvSpPr>
          <p:nvPr>
            <p:ph type="sldNum" sz="quarter" idx="12"/>
          </p:nvPr>
        </p:nvSpPr>
        <p:spPr/>
        <p:txBody>
          <a:bodyPr/>
          <a:lstStyle/>
          <a:p>
            <a:fld id="{9ED02AE2-7DAD-4645-BC87-240DD35DB531}" type="slidenum">
              <a:rPr lang="en-US" smtClean="0"/>
              <a:t>16</a:t>
            </a:fld>
            <a:endParaRPr lang="en-US" dirty="0"/>
          </a:p>
        </p:txBody>
      </p:sp>
    </p:spTree>
    <p:extLst>
      <p:ext uri="{BB962C8B-B14F-4D97-AF65-F5344CB8AC3E}">
        <p14:creationId xmlns:p14="http://schemas.microsoft.com/office/powerpoint/2010/main" val="372294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6D4AE0-E1F6-43C0-A78C-2276FD20B9F5}"/>
              </a:ext>
            </a:extLst>
          </p:cNvPr>
          <p:cNvPicPr>
            <a:picLocks noChangeAspect="1"/>
          </p:cNvPicPr>
          <p:nvPr/>
        </p:nvPicPr>
        <p:blipFill>
          <a:blip r:embed="rId2"/>
          <a:stretch>
            <a:fillRect/>
          </a:stretch>
        </p:blipFill>
        <p:spPr>
          <a:xfrm>
            <a:off x="1729903" y="1328921"/>
            <a:ext cx="5684194" cy="4795009"/>
          </a:xfrm>
          <a:prstGeom prst="rect">
            <a:avLst/>
          </a:prstGeom>
        </p:spPr>
      </p:pic>
      <p:sp>
        <p:nvSpPr>
          <p:cNvPr id="2" name="Title 1"/>
          <p:cNvSpPr>
            <a:spLocks noGrp="1"/>
          </p:cNvSpPr>
          <p:nvPr>
            <p:ph type="title"/>
          </p:nvPr>
        </p:nvSpPr>
        <p:spPr/>
        <p:txBody>
          <a:bodyPr/>
          <a:lstStyle/>
          <a:p>
            <a:r>
              <a:rPr lang="en-US" dirty="0"/>
              <a:t>Log In</a:t>
            </a:r>
          </a:p>
        </p:txBody>
      </p:sp>
      <p:sp>
        <p:nvSpPr>
          <p:cNvPr id="3" name="Content Placeholder 2"/>
          <p:cNvSpPr>
            <a:spLocks noGrp="1"/>
          </p:cNvSpPr>
          <p:nvPr>
            <p:ph sz="half" idx="2"/>
          </p:nvPr>
        </p:nvSpPr>
        <p:spPr>
          <a:xfrm>
            <a:off x="4345471" y="4553373"/>
            <a:ext cx="3627243" cy="1483110"/>
          </a:xfrm>
          <a:solidFill>
            <a:schemeClr val="bg1"/>
          </a:solidFill>
          <a:ln>
            <a:solidFill>
              <a:schemeClr val="tx1"/>
            </a:solidFill>
          </a:ln>
        </p:spPr>
        <p:txBody>
          <a:bodyPr anchor="ctr">
            <a:normAutofit/>
          </a:bodyPr>
          <a:lstStyle/>
          <a:p>
            <a:pPr marL="514350" indent="-514350">
              <a:buFont typeface="+mj-lt"/>
              <a:buAutoNum type="arabicPeriod"/>
            </a:pPr>
            <a:r>
              <a:rPr lang="en-US" sz="2400" dirty="0"/>
              <a:t>Enter </a:t>
            </a:r>
            <a:r>
              <a:rPr lang="en-US" sz="2400" b="1" dirty="0"/>
              <a:t>Username </a:t>
            </a:r>
            <a:endParaRPr lang="en-US" sz="2400" dirty="0"/>
          </a:p>
          <a:p>
            <a:pPr marL="514350" indent="-514350">
              <a:buFont typeface="+mj-lt"/>
              <a:buAutoNum type="arabicPeriod"/>
            </a:pPr>
            <a:r>
              <a:rPr lang="en-US" sz="2400" dirty="0"/>
              <a:t>Enter </a:t>
            </a:r>
            <a:r>
              <a:rPr lang="en-US" sz="2400" b="1" dirty="0"/>
              <a:t>Password </a:t>
            </a:r>
            <a:endParaRPr lang="en-US" sz="2400" dirty="0"/>
          </a:p>
          <a:p>
            <a:pPr marL="514350" indent="-514350">
              <a:buFont typeface="+mj-lt"/>
              <a:buAutoNum type="arabicPeriod"/>
            </a:pPr>
            <a:r>
              <a:rPr lang="en-US" sz="2400" dirty="0"/>
              <a:t>Click </a:t>
            </a:r>
            <a:r>
              <a:rPr lang="en-US" sz="2400" b="1" dirty="0"/>
              <a:t>Login</a:t>
            </a:r>
          </a:p>
        </p:txBody>
      </p:sp>
      <p:sp>
        <p:nvSpPr>
          <p:cNvPr id="10" name="Oval 9"/>
          <p:cNvSpPr/>
          <p:nvPr/>
        </p:nvSpPr>
        <p:spPr>
          <a:xfrm>
            <a:off x="2775368" y="358926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11" name="Oval 10"/>
          <p:cNvSpPr/>
          <p:nvPr/>
        </p:nvSpPr>
        <p:spPr>
          <a:xfrm>
            <a:off x="5251173" y="357200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12" name="Oval 11"/>
          <p:cNvSpPr/>
          <p:nvPr/>
        </p:nvSpPr>
        <p:spPr>
          <a:xfrm>
            <a:off x="6973010" y="394042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5" name="Slide Number Placeholder 4"/>
          <p:cNvSpPr>
            <a:spLocks noGrp="1"/>
          </p:cNvSpPr>
          <p:nvPr>
            <p:ph type="sldNum" sz="quarter" idx="12"/>
          </p:nvPr>
        </p:nvSpPr>
        <p:spPr/>
        <p:txBody>
          <a:bodyPr/>
          <a:lstStyle/>
          <a:p>
            <a:fld id="{9ED02AE2-7DAD-4645-BC87-240DD35DB531}" type="slidenum">
              <a:rPr lang="en-US" smtClean="0"/>
              <a:t>17</a:t>
            </a:fld>
            <a:endParaRPr lang="en-US" dirty="0"/>
          </a:p>
        </p:txBody>
      </p:sp>
    </p:spTree>
    <p:extLst>
      <p:ext uri="{BB962C8B-B14F-4D97-AF65-F5344CB8AC3E}">
        <p14:creationId xmlns:p14="http://schemas.microsoft.com/office/powerpoint/2010/main" val="2417015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299320-38D9-4CCC-9D3F-6ABE1573DC62}"/>
              </a:ext>
            </a:extLst>
          </p:cNvPr>
          <p:cNvPicPr>
            <a:picLocks noChangeAspect="1"/>
          </p:cNvPicPr>
          <p:nvPr/>
        </p:nvPicPr>
        <p:blipFill>
          <a:blip r:embed="rId2"/>
          <a:stretch>
            <a:fillRect/>
          </a:stretch>
        </p:blipFill>
        <p:spPr>
          <a:xfrm>
            <a:off x="1163104" y="1373256"/>
            <a:ext cx="5498952" cy="4638745"/>
          </a:xfrm>
          <a:prstGeom prst="rect">
            <a:avLst/>
          </a:prstGeom>
        </p:spPr>
      </p:pic>
      <p:sp>
        <p:nvSpPr>
          <p:cNvPr id="2" name="Title 1"/>
          <p:cNvSpPr>
            <a:spLocks noGrp="1"/>
          </p:cNvSpPr>
          <p:nvPr>
            <p:ph type="title"/>
          </p:nvPr>
        </p:nvSpPr>
        <p:spPr/>
        <p:txBody>
          <a:bodyPr/>
          <a:lstStyle/>
          <a:p>
            <a:r>
              <a:rPr lang="en-US" dirty="0"/>
              <a:t>Forgot Password</a:t>
            </a:r>
          </a:p>
        </p:txBody>
      </p:sp>
      <p:sp>
        <p:nvSpPr>
          <p:cNvPr id="3" name="Content Placeholder 2"/>
          <p:cNvSpPr>
            <a:spLocks noGrp="1"/>
          </p:cNvSpPr>
          <p:nvPr>
            <p:ph sz="half" idx="2"/>
          </p:nvPr>
        </p:nvSpPr>
        <p:spPr>
          <a:xfrm>
            <a:off x="4888107" y="2872904"/>
            <a:ext cx="3627243" cy="919917"/>
          </a:xfrm>
          <a:solidFill>
            <a:schemeClr val="bg1"/>
          </a:solidFill>
          <a:ln>
            <a:solidFill>
              <a:schemeClr val="tx1"/>
            </a:solidFill>
          </a:ln>
        </p:spPr>
        <p:txBody>
          <a:bodyPr anchor="ctr">
            <a:normAutofit/>
          </a:bodyPr>
          <a:lstStyle/>
          <a:p>
            <a:pPr marL="514350" indent="-514350">
              <a:buFont typeface="+mj-lt"/>
              <a:buAutoNum type="arabicPeriod"/>
            </a:pPr>
            <a:r>
              <a:rPr lang="en-US" sz="2400" dirty="0"/>
              <a:t>Click </a:t>
            </a:r>
            <a:r>
              <a:rPr lang="en-US" sz="2400" b="1" dirty="0"/>
              <a:t>Forgot Password? </a:t>
            </a:r>
            <a:r>
              <a:rPr lang="en-US" sz="2400" dirty="0"/>
              <a:t>to reset password.</a:t>
            </a:r>
          </a:p>
        </p:txBody>
      </p:sp>
      <p:sp>
        <p:nvSpPr>
          <p:cNvPr id="14" name="Oval 13"/>
          <p:cNvSpPr/>
          <p:nvPr/>
        </p:nvSpPr>
        <p:spPr>
          <a:xfrm>
            <a:off x="2397251" y="406875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5" name="Slide Number Placeholder 4"/>
          <p:cNvSpPr>
            <a:spLocks noGrp="1"/>
          </p:cNvSpPr>
          <p:nvPr>
            <p:ph type="sldNum" sz="quarter" idx="12"/>
          </p:nvPr>
        </p:nvSpPr>
        <p:spPr/>
        <p:txBody>
          <a:bodyPr/>
          <a:lstStyle/>
          <a:p>
            <a:fld id="{9ED02AE2-7DAD-4645-BC87-240DD35DB531}" type="slidenum">
              <a:rPr lang="en-US" smtClean="0"/>
              <a:t>18</a:t>
            </a:fld>
            <a:endParaRPr lang="en-US" dirty="0"/>
          </a:p>
        </p:txBody>
      </p:sp>
    </p:spTree>
    <p:extLst>
      <p:ext uri="{BB962C8B-B14F-4D97-AF65-F5344CB8AC3E}">
        <p14:creationId xmlns:p14="http://schemas.microsoft.com/office/powerpoint/2010/main" val="152857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0F67A6-2953-4089-9CC4-7A3BD3AD6C6D}"/>
              </a:ext>
            </a:extLst>
          </p:cNvPr>
          <p:cNvPicPr>
            <a:picLocks noChangeAspect="1"/>
          </p:cNvPicPr>
          <p:nvPr/>
        </p:nvPicPr>
        <p:blipFill>
          <a:blip r:embed="rId2"/>
          <a:stretch>
            <a:fillRect/>
          </a:stretch>
        </p:blipFill>
        <p:spPr>
          <a:xfrm>
            <a:off x="628650" y="1519545"/>
            <a:ext cx="5277889" cy="4452263"/>
          </a:xfrm>
          <a:prstGeom prst="rect">
            <a:avLst/>
          </a:prstGeom>
        </p:spPr>
      </p:pic>
      <p:sp>
        <p:nvSpPr>
          <p:cNvPr id="2" name="Title 1"/>
          <p:cNvSpPr>
            <a:spLocks noGrp="1"/>
          </p:cNvSpPr>
          <p:nvPr>
            <p:ph type="title"/>
          </p:nvPr>
        </p:nvSpPr>
        <p:spPr/>
        <p:txBody>
          <a:bodyPr/>
          <a:lstStyle/>
          <a:p>
            <a:r>
              <a:rPr lang="en-US" dirty="0"/>
              <a:t>Request User Account</a:t>
            </a:r>
          </a:p>
        </p:txBody>
      </p:sp>
      <p:sp>
        <p:nvSpPr>
          <p:cNvPr id="3" name="Content Placeholder 2"/>
          <p:cNvSpPr>
            <a:spLocks noGrp="1"/>
          </p:cNvSpPr>
          <p:nvPr>
            <p:ph sz="half" idx="2"/>
          </p:nvPr>
        </p:nvSpPr>
        <p:spPr>
          <a:xfrm>
            <a:off x="4888107" y="2921416"/>
            <a:ext cx="3627243" cy="1015167"/>
          </a:xfrm>
          <a:solidFill>
            <a:schemeClr val="bg1"/>
          </a:solidFill>
          <a:ln>
            <a:solidFill>
              <a:schemeClr val="tx1"/>
            </a:solidFill>
          </a:ln>
        </p:spPr>
        <p:txBody>
          <a:bodyPr anchor="ctr">
            <a:normAutofit/>
          </a:bodyPr>
          <a:lstStyle/>
          <a:p>
            <a:pPr marL="514350" indent="-514350">
              <a:buFont typeface="+mj-lt"/>
              <a:buAutoNum type="arabicPeriod"/>
            </a:pPr>
            <a:r>
              <a:rPr lang="en-US" sz="2400" dirty="0"/>
              <a:t>Click to submit new user registration.</a:t>
            </a:r>
          </a:p>
        </p:txBody>
      </p:sp>
      <p:sp>
        <p:nvSpPr>
          <p:cNvPr id="10" name="Oval 9"/>
          <p:cNvSpPr/>
          <p:nvPr/>
        </p:nvSpPr>
        <p:spPr>
          <a:xfrm>
            <a:off x="1999420" y="476563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5" name="Slide Number Placeholder 4"/>
          <p:cNvSpPr>
            <a:spLocks noGrp="1"/>
          </p:cNvSpPr>
          <p:nvPr>
            <p:ph type="sldNum" sz="quarter" idx="12"/>
          </p:nvPr>
        </p:nvSpPr>
        <p:spPr/>
        <p:txBody>
          <a:bodyPr/>
          <a:lstStyle/>
          <a:p>
            <a:fld id="{9ED02AE2-7DAD-4645-BC87-240DD35DB531}" type="slidenum">
              <a:rPr lang="en-US" smtClean="0"/>
              <a:t>19</a:t>
            </a:fld>
            <a:endParaRPr lang="en-US" dirty="0"/>
          </a:p>
        </p:txBody>
      </p:sp>
    </p:spTree>
    <p:extLst>
      <p:ext uri="{BB962C8B-B14F-4D97-AF65-F5344CB8AC3E}">
        <p14:creationId xmlns:p14="http://schemas.microsoft.com/office/powerpoint/2010/main" val="4049446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Overview</a:t>
            </a:r>
          </a:p>
          <a:p>
            <a:r>
              <a:rPr lang="en-US" dirty="0"/>
              <a:t>Standard Navigation and Icons</a:t>
            </a:r>
          </a:p>
          <a:p>
            <a:r>
              <a:rPr lang="en-US" dirty="0"/>
              <a:t>Tips and Shortcuts</a:t>
            </a:r>
          </a:p>
          <a:p>
            <a:r>
              <a:rPr lang="en-US" dirty="0"/>
              <a:t>Patients Module</a:t>
            </a:r>
          </a:p>
          <a:p>
            <a:r>
              <a:rPr lang="en-US" dirty="0"/>
              <a:t>Immunizations Module</a:t>
            </a:r>
          </a:p>
          <a:p>
            <a:r>
              <a:rPr lang="en-US" dirty="0"/>
              <a:t>IZ Quick Add Module</a:t>
            </a:r>
          </a:p>
          <a:p>
            <a:r>
              <a:rPr lang="en-US" dirty="0"/>
              <a:t>Settings Module</a:t>
            </a:r>
          </a:p>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2</a:t>
            </a:fld>
            <a:endParaRPr lang="en-US" dirty="0"/>
          </a:p>
        </p:txBody>
      </p:sp>
    </p:spTree>
    <p:extLst>
      <p:ext uri="{BB962C8B-B14F-4D97-AF65-F5344CB8AC3E}">
        <p14:creationId xmlns:p14="http://schemas.microsoft.com/office/powerpoint/2010/main" val="3225675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2B6E780-5617-4F0A-8344-F13405F6BC3D}"/>
              </a:ext>
            </a:extLst>
          </p:cNvPr>
          <p:cNvPicPr>
            <a:picLocks noChangeAspect="1"/>
          </p:cNvPicPr>
          <p:nvPr/>
        </p:nvPicPr>
        <p:blipFill>
          <a:blip r:embed="rId2"/>
          <a:stretch>
            <a:fillRect/>
          </a:stretch>
        </p:blipFill>
        <p:spPr>
          <a:xfrm>
            <a:off x="415811" y="1519357"/>
            <a:ext cx="8312378" cy="2900071"/>
          </a:xfrm>
          <a:prstGeom prst="rect">
            <a:avLst/>
          </a:prstGeom>
        </p:spPr>
      </p:pic>
      <p:sp>
        <p:nvSpPr>
          <p:cNvPr id="2" name="Title 1"/>
          <p:cNvSpPr>
            <a:spLocks noGrp="1"/>
          </p:cNvSpPr>
          <p:nvPr>
            <p:ph type="title"/>
          </p:nvPr>
        </p:nvSpPr>
        <p:spPr/>
        <p:txBody>
          <a:bodyPr/>
          <a:lstStyle/>
          <a:p>
            <a:r>
              <a:rPr lang="en-US" dirty="0"/>
              <a:t>Home Screen</a:t>
            </a:r>
          </a:p>
        </p:txBody>
      </p:sp>
      <p:sp>
        <p:nvSpPr>
          <p:cNvPr id="4" name="Content Placeholder 3"/>
          <p:cNvSpPr txBox="1">
            <a:spLocks/>
          </p:cNvSpPr>
          <p:nvPr/>
        </p:nvSpPr>
        <p:spPr>
          <a:xfrm>
            <a:off x="5568263" y="3226057"/>
            <a:ext cx="3106180" cy="2696948"/>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Select </a:t>
            </a:r>
            <a:r>
              <a:rPr lang="en-US" sz="2400" b="1" dirty="0"/>
              <a:t>Provider </a:t>
            </a:r>
            <a:endParaRPr lang="en-US" sz="2400" dirty="0"/>
          </a:p>
          <a:p>
            <a:pPr marL="514350" indent="-514350">
              <a:buFont typeface="+mj-lt"/>
              <a:buAutoNum type="arabicPeriod"/>
            </a:pPr>
            <a:r>
              <a:rPr lang="en-US" sz="2400" dirty="0"/>
              <a:t>Select </a:t>
            </a:r>
            <a:r>
              <a:rPr lang="en-US" sz="2400" b="1" dirty="0"/>
              <a:t>Clinic </a:t>
            </a:r>
            <a:endParaRPr lang="en-US" sz="2400" dirty="0"/>
          </a:p>
          <a:p>
            <a:pPr marL="514350" indent="-514350">
              <a:buFont typeface="+mj-lt"/>
              <a:buAutoNum type="arabicPeriod"/>
            </a:pPr>
            <a:r>
              <a:rPr lang="en-US" sz="2400" dirty="0"/>
              <a:t>Currently selected </a:t>
            </a:r>
            <a:r>
              <a:rPr lang="en-US" sz="2400" b="1" dirty="0"/>
              <a:t>Provider/Clinic</a:t>
            </a:r>
            <a:endParaRPr lang="en-US" sz="2400" dirty="0"/>
          </a:p>
          <a:p>
            <a:pPr marL="514350" indent="-514350">
              <a:buFont typeface="+mj-lt"/>
              <a:buAutoNum type="arabicPeriod"/>
            </a:pPr>
            <a:r>
              <a:rPr lang="en-US" sz="2400" dirty="0"/>
              <a:t>Current </a:t>
            </a:r>
            <a:r>
              <a:rPr lang="en-US" sz="2400" b="1" dirty="0"/>
              <a:t>User </a:t>
            </a:r>
            <a:endParaRPr lang="en-US" sz="2400" dirty="0"/>
          </a:p>
          <a:p>
            <a:pPr lvl="1"/>
            <a:r>
              <a:rPr lang="en-US" sz="2000" b="1" dirty="0"/>
              <a:t>Log Out </a:t>
            </a:r>
            <a:r>
              <a:rPr lang="en-US" sz="2000" dirty="0"/>
              <a:t>link</a:t>
            </a:r>
          </a:p>
        </p:txBody>
      </p:sp>
      <p:sp>
        <p:nvSpPr>
          <p:cNvPr id="5" name="Oval 4"/>
          <p:cNvSpPr/>
          <p:nvPr/>
        </p:nvSpPr>
        <p:spPr>
          <a:xfrm>
            <a:off x="8005273" y="133469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6" name="Oval 5"/>
          <p:cNvSpPr/>
          <p:nvPr/>
        </p:nvSpPr>
        <p:spPr>
          <a:xfrm>
            <a:off x="1001567" y="149190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 name="Oval 6"/>
          <p:cNvSpPr/>
          <p:nvPr/>
        </p:nvSpPr>
        <p:spPr>
          <a:xfrm>
            <a:off x="1808493" y="355662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1808493" y="322605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3" name="Slide Number Placeholder 2"/>
          <p:cNvSpPr>
            <a:spLocks noGrp="1"/>
          </p:cNvSpPr>
          <p:nvPr>
            <p:ph type="sldNum" sz="quarter" idx="12"/>
          </p:nvPr>
        </p:nvSpPr>
        <p:spPr/>
        <p:txBody>
          <a:bodyPr/>
          <a:lstStyle/>
          <a:p>
            <a:fld id="{9ED02AE2-7DAD-4645-BC87-240DD35DB531}" type="slidenum">
              <a:rPr lang="en-US" smtClean="0"/>
              <a:t>20</a:t>
            </a:fld>
            <a:endParaRPr lang="en-US" dirty="0"/>
          </a:p>
        </p:txBody>
      </p:sp>
    </p:spTree>
    <p:extLst>
      <p:ext uri="{BB962C8B-B14F-4D97-AF65-F5344CB8AC3E}">
        <p14:creationId xmlns:p14="http://schemas.microsoft.com/office/powerpoint/2010/main" val="2707696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3B9AB9-46B6-4231-B8B5-63CA99623FAB}"/>
              </a:ext>
            </a:extLst>
          </p:cNvPr>
          <p:cNvPicPr>
            <a:picLocks noChangeAspect="1"/>
          </p:cNvPicPr>
          <p:nvPr/>
        </p:nvPicPr>
        <p:blipFill>
          <a:blip r:embed="rId3"/>
          <a:stretch>
            <a:fillRect/>
          </a:stretch>
        </p:blipFill>
        <p:spPr>
          <a:xfrm>
            <a:off x="410317" y="1653510"/>
            <a:ext cx="8323365" cy="2903904"/>
          </a:xfrm>
          <a:prstGeom prst="rect">
            <a:avLst/>
          </a:prstGeom>
        </p:spPr>
      </p:pic>
      <p:sp>
        <p:nvSpPr>
          <p:cNvPr id="2" name="Title 1"/>
          <p:cNvSpPr>
            <a:spLocks noGrp="1"/>
          </p:cNvSpPr>
          <p:nvPr>
            <p:ph type="title"/>
          </p:nvPr>
        </p:nvSpPr>
        <p:spPr/>
        <p:txBody>
          <a:bodyPr/>
          <a:lstStyle/>
          <a:p>
            <a:r>
              <a:rPr lang="en-US" dirty="0"/>
              <a:t>Home Screen (cont.)</a:t>
            </a:r>
          </a:p>
        </p:txBody>
      </p:sp>
      <p:sp>
        <p:nvSpPr>
          <p:cNvPr id="6" name="Oval 5"/>
          <p:cNvSpPr/>
          <p:nvPr/>
        </p:nvSpPr>
        <p:spPr>
          <a:xfrm>
            <a:off x="1733668" y="415243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 name="Oval 6"/>
          <p:cNvSpPr/>
          <p:nvPr/>
        </p:nvSpPr>
        <p:spPr>
          <a:xfrm>
            <a:off x="858473" y="270475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4" name="Content Placeholder 3"/>
          <p:cNvSpPr txBox="1">
            <a:spLocks/>
          </p:cNvSpPr>
          <p:nvPr/>
        </p:nvSpPr>
        <p:spPr>
          <a:xfrm>
            <a:off x="5063532" y="3111933"/>
            <a:ext cx="3562350" cy="132556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Patient Search </a:t>
            </a:r>
          </a:p>
          <a:p>
            <a:pPr marL="514350" indent="-514350">
              <a:buFont typeface="+mj-lt"/>
              <a:buAutoNum type="arabicPeriod"/>
            </a:pPr>
            <a:r>
              <a:rPr lang="en-US" sz="2400" dirty="0"/>
              <a:t>Main Menu / Modules</a:t>
            </a:r>
            <a:r>
              <a:rPr lang="en-US" sz="2400" b="1" dirty="0"/>
              <a:t> </a:t>
            </a:r>
            <a:endParaRPr lang="en-US" sz="2400" dirty="0"/>
          </a:p>
          <a:p>
            <a:pPr marL="514350" indent="-514350">
              <a:buFont typeface="+mj-lt"/>
              <a:buAutoNum type="arabicPeriod"/>
            </a:pPr>
            <a:r>
              <a:rPr lang="en-US" sz="2400" dirty="0"/>
              <a:t>News</a:t>
            </a:r>
          </a:p>
        </p:txBody>
      </p:sp>
      <p:sp>
        <p:nvSpPr>
          <p:cNvPr id="3" name="Slide Number Placeholder 2"/>
          <p:cNvSpPr>
            <a:spLocks noGrp="1"/>
          </p:cNvSpPr>
          <p:nvPr>
            <p:ph type="sldNum" sz="quarter" idx="12"/>
          </p:nvPr>
        </p:nvSpPr>
        <p:spPr/>
        <p:txBody>
          <a:bodyPr/>
          <a:lstStyle/>
          <a:p>
            <a:fld id="{9ED02AE2-7DAD-4645-BC87-240DD35DB531}" type="slidenum">
              <a:rPr lang="en-US" smtClean="0"/>
              <a:t>21</a:t>
            </a:fld>
            <a:endParaRPr lang="en-US" dirty="0"/>
          </a:p>
        </p:txBody>
      </p:sp>
      <p:sp>
        <p:nvSpPr>
          <p:cNvPr id="8" name="Oval 7"/>
          <p:cNvSpPr/>
          <p:nvPr/>
        </p:nvSpPr>
        <p:spPr>
          <a:xfrm>
            <a:off x="5309783" y="151635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580366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Navigation</a:t>
            </a:r>
          </a:p>
        </p:txBody>
      </p:sp>
      <p:sp>
        <p:nvSpPr>
          <p:cNvPr id="3" name="Content Placeholder 2"/>
          <p:cNvSpPr>
            <a:spLocks noGrp="1"/>
          </p:cNvSpPr>
          <p:nvPr>
            <p:ph idx="1"/>
          </p:nvPr>
        </p:nvSpPr>
        <p:spPr/>
        <p:txBody>
          <a:bodyPr/>
          <a:lstStyle/>
          <a:p>
            <a:pPr marL="171450" indent="-171450"/>
            <a:r>
              <a:rPr lang="en-US" dirty="0"/>
              <a:t>Use the Modules menu to navigate between modules/screens.</a:t>
            </a:r>
          </a:p>
          <a:p>
            <a:pPr marL="171450" indent="-171450"/>
            <a:r>
              <a:rPr lang="en-US" dirty="0"/>
              <a:t>Click a Module with a </a:t>
            </a:r>
            <a:r>
              <a:rPr lang="en-US" b="1" dirty="0"/>
              <a:t>+</a:t>
            </a:r>
            <a:r>
              <a:rPr lang="en-US" dirty="0"/>
              <a:t> sign to expand the menu and view the screens within the module. </a:t>
            </a:r>
          </a:p>
          <a:p>
            <a:pPr marL="171450" indent="-171450"/>
            <a:r>
              <a:rPr lang="en-US" dirty="0"/>
              <a:t>Once expanded, click a Module with a </a:t>
            </a:r>
            <a:r>
              <a:rPr lang="en-US" b="1" dirty="0"/>
              <a:t>–</a:t>
            </a:r>
            <a:r>
              <a:rPr lang="en-US" dirty="0"/>
              <a:t> sign to collapse the menu.</a:t>
            </a:r>
          </a:p>
          <a:p>
            <a:r>
              <a:rPr lang="en-US" b="1" u="sng" dirty="0"/>
              <a:t>Avoid</a:t>
            </a:r>
            <a:r>
              <a:rPr lang="en-US" dirty="0"/>
              <a:t> using the browser back and forward buttons.</a:t>
            </a:r>
          </a:p>
        </p:txBody>
      </p:sp>
      <p:sp>
        <p:nvSpPr>
          <p:cNvPr id="4" name="Slide Number Placeholder 3"/>
          <p:cNvSpPr>
            <a:spLocks noGrp="1"/>
          </p:cNvSpPr>
          <p:nvPr>
            <p:ph type="sldNum" sz="quarter" idx="12"/>
          </p:nvPr>
        </p:nvSpPr>
        <p:spPr/>
        <p:txBody>
          <a:bodyPr/>
          <a:lstStyle/>
          <a:p>
            <a:fld id="{9ED02AE2-7DAD-4645-BC87-240DD35DB531}" type="slidenum">
              <a:rPr lang="en-US" smtClean="0"/>
              <a:t>22</a:t>
            </a:fld>
            <a:endParaRPr lang="en-US" dirty="0"/>
          </a:p>
        </p:txBody>
      </p:sp>
    </p:spTree>
    <p:extLst>
      <p:ext uri="{BB962C8B-B14F-4D97-AF65-F5344CB8AC3E}">
        <p14:creationId xmlns:p14="http://schemas.microsoft.com/office/powerpoint/2010/main" val="3586856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Navigation (cont.)</a:t>
            </a:r>
          </a:p>
        </p:txBody>
      </p:sp>
      <p:sp>
        <p:nvSpPr>
          <p:cNvPr id="3" name="Content Placeholder 2"/>
          <p:cNvSpPr>
            <a:spLocks noGrp="1"/>
          </p:cNvSpPr>
          <p:nvPr>
            <p:ph idx="1"/>
          </p:nvPr>
        </p:nvSpPr>
        <p:spPr/>
        <p:txBody>
          <a:bodyPr/>
          <a:lstStyle/>
          <a:p>
            <a:pPr marL="171450" indent="-171450"/>
            <a:r>
              <a:rPr lang="en-US" dirty="0"/>
              <a:t>Search for existing records first.</a:t>
            </a:r>
          </a:p>
          <a:p>
            <a:pPr marL="171450" indent="-171450"/>
            <a:r>
              <a:rPr lang="en-US" dirty="0"/>
              <a:t>Add</a:t>
            </a:r>
            <a:r>
              <a:rPr lang="en-US" b="1" dirty="0"/>
              <a:t> </a:t>
            </a:r>
            <a:r>
              <a:rPr lang="en-US" dirty="0"/>
              <a:t>a new record or update an existing record second.</a:t>
            </a:r>
          </a:p>
          <a:p>
            <a:pPr marL="628650" lvl="1" indent="-171450"/>
            <a:r>
              <a:rPr lang="en-US" dirty="0"/>
              <a:t>Click the </a:t>
            </a:r>
            <a:r>
              <a:rPr lang="en-US" b="1" dirty="0"/>
              <a:t>New Patient</a:t>
            </a:r>
            <a:r>
              <a:rPr lang="en-US" dirty="0"/>
              <a:t> button to create a new record.</a:t>
            </a:r>
          </a:p>
          <a:p>
            <a:pPr marL="628650" lvl="1" indent="-171450"/>
            <a:r>
              <a:rPr lang="en-US" dirty="0"/>
              <a:t>Double-click a line item or click the </a:t>
            </a:r>
            <a:r>
              <a:rPr lang="en-US" b="1" dirty="0"/>
              <a:t>View</a:t>
            </a:r>
            <a:r>
              <a:rPr lang="en-US" dirty="0"/>
              <a:t> button to display details and/or update an existing record.</a:t>
            </a:r>
          </a:p>
          <a:p>
            <a:pPr marL="628650" lvl="1" indent="-171450"/>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23</a:t>
            </a:fld>
            <a:endParaRPr lang="en-US" dirty="0"/>
          </a:p>
        </p:txBody>
      </p:sp>
    </p:spTree>
    <p:extLst>
      <p:ext uri="{BB962C8B-B14F-4D97-AF65-F5344CB8AC3E}">
        <p14:creationId xmlns:p14="http://schemas.microsoft.com/office/powerpoint/2010/main" val="996727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1784600"/>
              </p:ext>
            </p:extLst>
          </p:nvPr>
        </p:nvGraphicFramePr>
        <p:xfrm>
          <a:off x="628650" y="1825625"/>
          <a:ext cx="7886700" cy="4258891"/>
        </p:xfrm>
        <a:graphic>
          <a:graphicData uri="http://schemas.openxmlformats.org/drawingml/2006/table">
            <a:tbl>
              <a:tblPr firstRow="1" bandRow="1">
                <a:tableStyleId>{5940675A-B579-460E-94D1-54222C63F5DA}</a:tableStyleId>
              </a:tblPr>
              <a:tblGrid>
                <a:gridCol w="1097513">
                  <a:extLst>
                    <a:ext uri="{9D8B030D-6E8A-4147-A177-3AD203B41FA5}">
                      <a16:colId xmlns:a16="http://schemas.microsoft.com/office/drawing/2014/main" val="20000"/>
                    </a:ext>
                  </a:extLst>
                </a:gridCol>
                <a:gridCol w="2621902">
                  <a:extLst>
                    <a:ext uri="{9D8B030D-6E8A-4147-A177-3AD203B41FA5}">
                      <a16:colId xmlns:a16="http://schemas.microsoft.com/office/drawing/2014/main" val="20001"/>
                    </a:ext>
                  </a:extLst>
                </a:gridCol>
                <a:gridCol w="4167285">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r>
                        <a:rPr lang="en-US" b="1" dirty="0"/>
                        <a:t>Adverse Reaction</a:t>
                      </a:r>
                    </a:p>
                  </a:txBody>
                  <a:tcPr anchor="ctr"/>
                </a:tc>
                <a:tc>
                  <a:txBody>
                    <a:bodyPr/>
                    <a:lstStyle/>
                    <a:p>
                      <a:r>
                        <a:rPr lang="en-US" dirty="0"/>
                        <a:t>Vaccination has an adverse reaction</a:t>
                      </a:r>
                      <a:r>
                        <a:rPr lang="en-US" baseline="0" dirty="0"/>
                        <a:t> documented.</a:t>
                      </a:r>
                      <a:endParaRPr lang="en-US" dirty="0"/>
                    </a:p>
                  </a:txBody>
                  <a:tcPr anchor="ctr"/>
                </a:tc>
                <a:extLst>
                  <a:ext uri="{0D108BD9-81ED-4DB2-BD59-A6C34878D82A}">
                    <a16:rowId xmlns:a16="http://schemas.microsoft.com/office/drawing/2014/main" val="10000"/>
                  </a:ext>
                </a:extLst>
              </a:tr>
              <a:tr h="370840">
                <a:tc>
                  <a:txBody>
                    <a:bodyPr/>
                    <a:lstStyle/>
                    <a:p>
                      <a:endParaRPr lang="en-US" dirty="0"/>
                    </a:p>
                  </a:txBody>
                  <a:tcPr/>
                </a:tc>
                <a:tc>
                  <a:txBody>
                    <a:bodyPr/>
                    <a:lstStyle/>
                    <a:p>
                      <a:r>
                        <a:rPr lang="en-US" b="1" dirty="0"/>
                        <a:t>Audit Information</a:t>
                      </a:r>
                    </a:p>
                  </a:txBody>
                  <a:tcPr anchor="ctr"/>
                </a:tc>
                <a:tc>
                  <a:txBody>
                    <a:bodyPr/>
                    <a:lstStyle/>
                    <a:p>
                      <a:r>
                        <a:rPr lang="en-US" dirty="0"/>
                        <a:t>Hover</a:t>
                      </a:r>
                      <a:r>
                        <a:rPr lang="en-US" baseline="0" dirty="0"/>
                        <a:t> over to display user who created the record, user who last updated the record, and dates and times of changes. </a:t>
                      </a:r>
                      <a:endParaRPr lang="en-US" dirty="0"/>
                    </a:p>
                  </a:txBody>
                  <a:tcPr anchor="ctr"/>
                </a:tc>
                <a:extLst>
                  <a:ext uri="{0D108BD9-81ED-4DB2-BD59-A6C34878D82A}">
                    <a16:rowId xmlns:a16="http://schemas.microsoft.com/office/drawing/2014/main" val="10001"/>
                  </a:ext>
                </a:extLst>
              </a:tr>
              <a:tr h="472048">
                <a:tc>
                  <a:txBody>
                    <a:bodyPr/>
                    <a:lstStyle/>
                    <a:p>
                      <a:endParaRPr lang="en-US" dirty="0"/>
                    </a:p>
                  </a:txBody>
                  <a:tcPr/>
                </a:tc>
                <a:tc>
                  <a:txBody>
                    <a:bodyPr/>
                    <a:lstStyle/>
                    <a:p>
                      <a:r>
                        <a:rPr lang="en-US" b="1" dirty="0"/>
                        <a:t>Calendar</a:t>
                      </a:r>
                    </a:p>
                  </a:txBody>
                  <a:tcPr anchor="ctr"/>
                </a:tc>
                <a:tc>
                  <a:txBody>
                    <a:bodyPr/>
                    <a:lstStyle/>
                    <a:p>
                      <a:r>
                        <a:rPr lang="en-US" dirty="0"/>
                        <a:t>Click</a:t>
                      </a:r>
                      <a:r>
                        <a:rPr lang="en-US" baseline="0" dirty="0"/>
                        <a:t> to display a pop-up calendar.</a:t>
                      </a:r>
                      <a:endParaRPr lang="en-US" dirty="0"/>
                    </a:p>
                  </a:txBody>
                  <a:tcPr anchor="ctr"/>
                </a:tc>
                <a:extLst>
                  <a:ext uri="{0D108BD9-81ED-4DB2-BD59-A6C34878D82A}">
                    <a16:rowId xmlns:a16="http://schemas.microsoft.com/office/drawing/2014/main" val="10002"/>
                  </a:ext>
                </a:extLst>
              </a:tr>
              <a:tr h="451404">
                <a:tc>
                  <a:txBody>
                    <a:bodyPr/>
                    <a:lstStyle/>
                    <a:p>
                      <a:endParaRPr lang="en-US" dirty="0"/>
                    </a:p>
                  </a:txBody>
                  <a:tcPr/>
                </a:tc>
                <a:tc>
                  <a:txBody>
                    <a:bodyPr/>
                    <a:lstStyle/>
                    <a:p>
                      <a:r>
                        <a:rPr lang="en-US" b="1" dirty="0"/>
                        <a:t>Clear</a:t>
                      </a:r>
                    </a:p>
                  </a:txBody>
                  <a:tcPr anchor="ctr"/>
                </a:tc>
                <a:tc>
                  <a:txBody>
                    <a:bodyPr/>
                    <a:lstStyle/>
                    <a:p>
                      <a:r>
                        <a:rPr lang="en-US" dirty="0"/>
                        <a:t>Click to clear text from data</a:t>
                      </a:r>
                      <a:r>
                        <a:rPr lang="en-US" baseline="0" dirty="0"/>
                        <a:t> entry field.</a:t>
                      </a:r>
                      <a:endParaRPr lang="en-US" dirty="0"/>
                    </a:p>
                  </a:txBody>
                  <a:tcPr anchor="ctr"/>
                </a:tc>
                <a:extLst>
                  <a:ext uri="{0D108BD9-81ED-4DB2-BD59-A6C34878D82A}">
                    <a16:rowId xmlns:a16="http://schemas.microsoft.com/office/drawing/2014/main" val="10003"/>
                  </a:ext>
                </a:extLst>
              </a:tr>
              <a:tr h="370840">
                <a:tc>
                  <a:txBody>
                    <a:bodyPr/>
                    <a:lstStyle/>
                    <a:p>
                      <a:endParaRPr lang="en-US" dirty="0"/>
                    </a:p>
                  </a:txBody>
                  <a:tcPr/>
                </a:tc>
                <a:tc>
                  <a:txBody>
                    <a:bodyPr/>
                    <a:lstStyle/>
                    <a:p>
                      <a:r>
                        <a:rPr lang="en-US" b="1" dirty="0"/>
                        <a:t>Current User</a:t>
                      </a:r>
                    </a:p>
                  </a:txBody>
                  <a:tcPr anchor="ctr"/>
                </a:tc>
                <a:tc>
                  <a:txBody>
                    <a:bodyPr/>
                    <a:lstStyle/>
                    <a:p>
                      <a:r>
                        <a:rPr lang="en-US" dirty="0"/>
                        <a:t>Click to populate current user name into field. (Does not apply to global users.)</a:t>
                      </a:r>
                    </a:p>
                  </a:txBody>
                  <a:tcPr anchor="ctr"/>
                </a:tc>
                <a:extLst>
                  <a:ext uri="{0D108BD9-81ED-4DB2-BD59-A6C34878D82A}">
                    <a16:rowId xmlns:a16="http://schemas.microsoft.com/office/drawing/2014/main" val="10004"/>
                  </a:ext>
                </a:extLst>
              </a:tr>
              <a:tr h="500799">
                <a:tc>
                  <a:txBody>
                    <a:bodyPr/>
                    <a:lstStyle/>
                    <a:p>
                      <a:endParaRPr lang="en-US" dirty="0"/>
                    </a:p>
                  </a:txBody>
                  <a:tcPr/>
                </a:tc>
                <a:tc>
                  <a:txBody>
                    <a:bodyPr/>
                    <a:lstStyle/>
                    <a:p>
                      <a:r>
                        <a:rPr lang="en-US" b="1" dirty="0"/>
                        <a:t>Deceased</a:t>
                      </a:r>
                    </a:p>
                  </a:txBody>
                  <a:tcPr anchor="ctr"/>
                </a:tc>
                <a:tc>
                  <a:txBody>
                    <a:bodyPr/>
                    <a:lstStyle/>
                    <a:p>
                      <a:r>
                        <a:rPr lang="en-US" dirty="0"/>
                        <a:t>Patient is deceased. </a:t>
                      </a:r>
                    </a:p>
                  </a:txBody>
                  <a:tcPr anchor="ctr"/>
                </a:tc>
                <a:extLst>
                  <a:ext uri="{0D108BD9-81ED-4DB2-BD59-A6C34878D82A}">
                    <a16:rowId xmlns:a16="http://schemas.microsoft.com/office/drawing/2014/main" val="10005"/>
                  </a:ext>
                </a:extLst>
              </a:tr>
              <a:tr h="370840">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Deleted</a:t>
                      </a:r>
                    </a:p>
                  </a:txBody>
                  <a:tcPr anchor="ctr"/>
                </a:tc>
                <a:tc>
                  <a:txBody>
                    <a:bodyPr/>
                    <a:lstStyle/>
                    <a:p>
                      <a:r>
                        <a:rPr lang="en-US" dirty="0"/>
                        <a:t>Patient record</a:t>
                      </a:r>
                      <a:r>
                        <a:rPr lang="en-US" baseline="0" dirty="0"/>
                        <a:t> </a:t>
                      </a:r>
                      <a:r>
                        <a:rPr lang="en-US" dirty="0"/>
                        <a:t>has been deleted from the registry.</a:t>
                      </a:r>
                    </a:p>
                  </a:txBody>
                  <a:tcPr anchor="ctr"/>
                </a:tc>
                <a:extLst>
                  <a:ext uri="{0D108BD9-81ED-4DB2-BD59-A6C34878D82A}">
                    <a16:rowId xmlns:a16="http://schemas.microsoft.com/office/drawing/2014/main" val="10006"/>
                  </a:ext>
                </a:extLst>
              </a:tr>
            </a:tbl>
          </a:graphicData>
        </a:graphic>
      </p:graphicFrame>
      <p:sp>
        <p:nvSpPr>
          <p:cNvPr id="11" name="Slide Number Placeholder 10"/>
          <p:cNvSpPr>
            <a:spLocks noGrp="1"/>
          </p:cNvSpPr>
          <p:nvPr>
            <p:ph type="sldNum" sz="quarter" idx="12"/>
          </p:nvPr>
        </p:nvSpPr>
        <p:spPr/>
        <p:txBody>
          <a:bodyPr/>
          <a:lstStyle/>
          <a:p>
            <a:fld id="{9ED02AE2-7DAD-4645-BC87-240DD35DB531}" type="slidenum">
              <a:rPr lang="en-US" smtClean="0"/>
              <a:t>24</a:t>
            </a:fld>
            <a:endParaRPr lang="en-US" dirty="0"/>
          </a:p>
        </p:txBody>
      </p:sp>
      <p:pic>
        <p:nvPicPr>
          <p:cNvPr id="13" name="Picture 12"/>
          <p:cNvPicPr>
            <a:picLocks noChangeAspect="1"/>
          </p:cNvPicPr>
          <p:nvPr/>
        </p:nvPicPr>
        <p:blipFill>
          <a:blip r:embed="rId3"/>
          <a:stretch>
            <a:fillRect/>
          </a:stretch>
        </p:blipFill>
        <p:spPr>
          <a:xfrm>
            <a:off x="989346" y="2789660"/>
            <a:ext cx="343342" cy="302950"/>
          </a:xfrm>
          <a:prstGeom prst="rect">
            <a:avLst/>
          </a:prstGeom>
        </p:spPr>
      </p:pic>
      <p:pic>
        <p:nvPicPr>
          <p:cNvPr id="14" name="Picture 13"/>
          <p:cNvPicPr>
            <a:picLocks noChangeAspect="1"/>
          </p:cNvPicPr>
          <p:nvPr/>
        </p:nvPicPr>
        <p:blipFill>
          <a:blip r:embed="rId4"/>
          <a:stretch>
            <a:fillRect/>
          </a:stretch>
        </p:blipFill>
        <p:spPr>
          <a:xfrm>
            <a:off x="1031128" y="5616583"/>
            <a:ext cx="301559" cy="322355"/>
          </a:xfrm>
          <a:prstGeom prst="rect">
            <a:avLst/>
          </a:prstGeom>
        </p:spPr>
      </p:pic>
      <p:pic>
        <p:nvPicPr>
          <p:cNvPr id="5" name="Picture 4"/>
          <p:cNvPicPr>
            <a:picLocks noChangeAspect="1"/>
          </p:cNvPicPr>
          <p:nvPr/>
        </p:nvPicPr>
        <p:blipFill>
          <a:blip r:embed="rId5"/>
          <a:stretch>
            <a:fillRect/>
          </a:stretch>
        </p:blipFill>
        <p:spPr>
          <a:xfrm>
            <a:off x="994735" y="4485608"/>
            <a:ext cx="332563" cy="321836"/>
          </a:xfrm>
          <a:prstGeom prst="rect">
            <a:avLst/>
          </a:prstGeom>
        </p:spPr>
      </p:pic>
      <p:pic>
        <p:nvPicPr>
          <p:cNvPr id="10" name="Picture 9"/>
          <p:cNvPicPr>
            <a:picLocks noChangeAspect="1"/>
          </p:cNvPicPr>
          <p:nvPr/>
        </p:nvPicPr>
        <p:blipFill>
          <a:blip r:embed="rId6"/>
          <a:stretch>
            <a:fillRect/>
          </a:stretch>
        </p:blipFill>
        <p:spPr>
          <a:xfrm>
            <a:off x="1002754" y="1998175"/>
            <a:ext cx="288669" cy="279358"/>
          </a:xfrm>
          <a:prstGeom prst="rect">
            <a:avLst/>
          </a:prstGeom>
        </p:spPr>
      </p:pic>
      <p:pic>
        <p:nvPicPr>
          <p:cNvPr id="12" name="Picture 11"/>
          <p:cNvPicPr>
            <a:picLocks noChangeAspect="1"/>
          </p:cNvPicPr>
          <p:nvPr/>
        </p:nvPicPr>
        <p:blipFill>
          <a:blip r:embed="rId7"/>
          <a:stretch>
            <a:fillRect/>
          </a:stretch>
        </p:blipFill>
        <p:spPr>
          <a:xfrm>
            <a:off x="1046707" y="3987102"/>
            <a:ext cx="228620" cy="182896"/>
          </a:xfrm>
          <a:prstGeom prst="rect">
            <a:avLst/>
          </a:prstGeom>
        </p:spPr>
      </p:pic>
      <p:pic>
        <p:nvPicPr>
          <p:cNvPr id="15" name="Picture 14"/>
          <p:cNvPicPr>
            <a:picLocks noChangeAspect="1"/>
          </p:cNvPicPr>
          <p:nvPr/>
        </p:nvPicPr>
        <p:blipFill>
          <a:blip r:embed="rId8"/>
          <a:stretch>
            <a:fillRect/>
          </a:stretch>
        </p:blipFill>
        <p:spPr>
          <a:xfrm>
            <a:off x="1002754" y="3419975"/>
            <a:ext cx="329934" cy="369524"/>
          </a:xfrm>
          <a:prstGeom prst="rect">
            <a:avLst/>
          </a:prstGeom>
        </p:spPr>
      </p:pic>
      <p:pic>
        <p:nvPicPr>
          <p:cNvPr id="16" name="Picture 15"/>
          <p:cNvPicPr>
            <a:picLocks noChangeAspect="1"/>
          </p:cNvPicPr>
          <p:nvPr/>
        </p:nvPicPr>
        <p:blipFill>
          <a:blip r:embed="rId9"/>
          <a:stretch>
            <a:fillRect/>
          </a:stretch>
        </p:blipFill>
        <p:spPr>
          <a:xfrm>
            <a:off x="1017482" y="5035830"/>
            <a:ext cx="328849" cy="308918"/>
          </a:xfrm>
          <a:prstGeom prst="rect">
            <a:avLst/>
          </a:prstGeom>
        </p:spPr>
      </p:pic>
    </p:spTree>
    <p:extLst>
      <p:ext uri="{BB962C8B-B14F-4D97-AF65-F5344CB8AC3E}">
        <p14:creationId xmlns:p14="http://schemas.microsoft.com/office/powerpoint/2010/main" val="81799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8689996"/>
              </p:ext>
            </p:extLst>
          </p:nvPr>
        </p:nvGraphicFramePr>
        <p:xfrm>
          <a:off x="628650" y="1378137"/>
          <a:ext cx="7886700" cy="4617232"/>
        </p:xfrm>
        <a:graphic>
          <a:graphicData uri="http://schemas.openxmlformats.org/drawingml/2006/table">
            <a:tbl>
              <a:tblPr firstRow="1" bandRow="1">
                <a:tableStyleId>{5940675A-B579-460E-94D1-54222C63F5DA}</a:tableStyleId>
              </a:tblPr>
              <a:tblGrid>
                <a:gridCol w="937503">
                  <a:extLst>
                    <a:ext uri="{9D8B030D-6E8A-4147-A177-3AD203B41FA5}">
                      <a16:colId xmlns:a16="http://schemas.microsoft.com/office/drawing/2014/main" val="20000"/>
                    </a:ext>
                  </a:extLst>
                </a:gridCol>
                <a:gridCol w="2996119">
                  <a:extLst>
                    <a:ext uri="{9D8B030D-6E8A-4147-A177-3AD203B41FA5}">
                      <a16:colId xmlns:a16="http://schemas.microsoft.com/office/drawing/2014/main" val="20001"/>
                    </a:ext>
                  </a:extLst>
                </a:gridCol>
                <a:gridCol w="3953078">
                  <a:extLst>
                    <a:ext uri="{9D8B030D-6E8A-4147-A177-3AD203B41FA5}">
                      <a16:colId xmlns:a16="http://schemas.microsoft.com/office/drawing/2014/main" val="20002"/>
                    </a:ext>
                  </a:extLst>
                </a:gridCol>
              </a:tblGrid>
              <a:tr h="370840">
                <a:tc>
                  <a:txBody>
                    <a:bodyPr/>
                    <a:lstStyle/>
                    <a:p>
                      <a:pPr marL="0" algn="l" defTabSz="914400" rtl="0" eaLnBrk="1" latinLnBrk="0" hangingPunct="1"/>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a:solidFill>
                            <a:schemeClr val="tx1"/>
                          </a:solidFill>
                          <a:latin typeface="+mn-lt"/>
                          <a:ea typeface="+mn-ea"/>
                          <a:cs typeface="+mn-cs"/>
                        </a:rPr>
                        <a:t>Dose Not Administered</a:t>
                      </a:r>
                    </a:p>
                  </a:txBody>
                  <a:tcPr anchor="ctr"/>
                </a:tc>
                <a:tc>
                  <a:txBody>
                    <a:bodyPr/>
                    <a:lstStyle/>
                    <a:p>
                      <a:pPr marL="0" algn="l" defTabSz="914400" rtl="0" eaLnBrk="1" latinLnBrk="0" hangingPunct="1"/>
                      <a:r>
                        <a:rPr lang="en-US" sz="1800" kern="1200" dirty="0">
                          <a:solidFill>
                            <a:schemeClr val="tx1"/>
                          </a:solidFill>
                          <a:latin typeface="+mn-lt"/>
                          <a:ea typeface="+mn-ea"/>
                          <a:cs typeface="+mn-cs"/>
                        </a:rPr>
                        <a:t>Vaccination has been added to patient’s record, but has</a:t>
                      </a:r>
                      <a:r>
                        <a:rPr lang="en-US" sz="1800" kern="1200" baseline="0" dirty="0">
                          <a:solidFill>
                            <a:schemeClr val="tx1"/>
                          </a:solidFill>
                          <a:latin typeface="+mn-lt"/>
                          <a:ea typeface="+mn-ea"/>
                          <a:cs typeface="+mn-cs"/>
                        </a:rPr>
                        <a:t> not been administered and remains in on-hand inventory.</a:t>
                      </a:r>
                      <a:endParaRPr lang="en-US" sz="1800" kern="1200" dirty="0">
                        <a:solidFill>
                          <a:schemeClr val="tx1"/>
                        </a:solidFill>
                        <a:latin typeface="+mn-lt"/>
                        <a:ea typeface="+mn-ea"/>
                        <a:cs typeface="+mn-cs"/>
                      </a:endParaRPr>
                    </a:p>
                  </a:txBody>
                  <a:tcPr anchor="ctr"/>
                </a:tc>
                <a:extLst>
                  <a:ext uri="{0D108BD9-81ED-4DB2-BD59-A6C34878D82A}">
                    <a16:rowId xmlns:a16="http://schemas.microsoft.com/office/drawing/2014/main" val="10000"/>
                  </a:ext>
                </a:extLst>
              </a:tr>
              <a:tr h="370840">
                <a:tc>
                  <a:txBody>
                    <a:bodyPr/>
                    <a:lstStyle/>
                    <a:p>
                      <a:pPr marL="0" algn="l" defTabSz="914400" rtl="0" eaLnBrk="1" latinLnBrk="0" hangingPunct="1"/>
                      <a:endParaRPr lang="en-US" sz="1800" kern="1200" dirty="0">
                        <a:solidFill>
                          <a:schemeClr val="tx1"/>
                        </a:solidFill>
                        <a:latin typeface="+mn-lt"/>
                        <a:ea typeface="+mn-ea"/>
                        <a:cs typeface="+mn-cs"/>
                      </a:endParaRPr>
                    </a:p>
                  </a:txBody>
                  <a:tcPr/>
                </a:tc>
                <a:tc>
                  <a:txBody>
                    <a:bodyPr/>
                    <a:lstStyle/>
                    <a:p>
                      <a:r>
                        <a:rPr lang="en-US" b="1" dirty="0"/>
                        <a:t>Exemptions</a:t>
                      </a:r>
                    </a:p>
                  </a:txBody>
                  <a:tcPr anchor="ctr"/>
                </a:tc>
                <a:tc>
                  <a:txBody>
                    <a:bodyPr/>
                    <a:lstStyle/>
                    <a:p>
                      <a:r>
                        <a:rPr lang="en-US" dirty="0"/>
                        <a:t>Patient has exemptions.</a:t>
                      </a:r>
                    </a:p>
                  </a:txBody>
                  <a:tcPr anchor="ctr"/>
                </a:tc>
                <a:extLst>
                  <a:ext uri="{0D108BD9-81ED-4DB2-BD59-A6C34878D82A}">
                    <a16:rowId xmlns:a16="http://schemas.microsoft.com/office/drawing/2014/main" val="10001"/>
                  </a:ext>
                </a:extLst>
              </a:tr>
              <a:tr h="370840">
                <a:tc>
                  <a:txBody>
                    <a:bodyPr/>
                    <a:lstStyle/>
                    <a:p>
                      <a:pPr marL="0" algn="l" defTabSz="914400" rtl="0" eaLnBrk="1" latinLnBrk="0" hangingPunct="1"/>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a:solidFill>
                            <a:schemeClr val="tx1"/>
                          </a:solidFill>
                          <a:latin typeface="+mn-lt"/>
                          <a:ea typeface="+mn-ea"/>
                          <a:cs typeface="+mn-cs"/>
                        </a:rPr>
                        <a:t>Historical Vaccination</a:t>
                      </a:r>
                    </a:p>
                  </a:txBody>
                  <a:tcPr anchor="ctr"/>
                </a:tc>
                <a:tc>
                  <a:txBody>
                    <a:bodyPr/>
                    <a:lstStyle/>
                    <a:p>
                      <a:pPr marL="0" algn="l" defTabSz="914400" rtl="0" eaLnBrk="1" latinLnBrk="0" hangingPunct="1"/>
                      <a:r>
                        <a:rPr lang="en-US" sz="1800" kern="1200" dirty="0">
                          <a:solidFill>
                            <a:schemeClr val="tx1"/>
                          </a:solidFill>
                          <a:latin typeface="+mn-lt"/>
                          <a:ea typeface="+mn-ea"/>
                          <a:cs typeface="+mn-cs"/>
                        </a:rPr>
                        <a:t>Vaccination has been entered as a historical record and was not administered by a clinic in the registry.</a:t>
                      </a:r>
                    </a:p>
                  </a:txBody>
                  <a:tcPr anchor="ctr"/>
                </a:tc>
                <a:extLst>
                  <a:ext uri="{0D108BD9-81ED-4DB2-BD59-A6C34878D82A}">
                    <a16:rowId xmlns:a16="http://schemas.microsoft.com/office/drawing/2014/main" val="10002"/>
                  </a:ext>
                </a:extLst>
              </a:tr>
              <a:tr h="370840">
                <a:tc>
                  <a:txBody>
                    <a:bodyPr/>
                    <a:lstStyle/>
                    <a:p>
                      <a:pPr marL="0" algn="l" defTabSz="914400" rtl="0" eaLnBrk="1" latinLnBrk="0" hangingPunct="1"/>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a:solidFill>
                            <a:schemeClr val="tx1"/>
                          </a:solidFill>
                          <a:latin typeface="+mn-lt"/>
                          <a:ea typeface="+mn-ea"/>
                          <a:cs typeface="+mn-cs"/>
                        </a:rPr>
                        <a:t>Immunization Reconciled</a:t>
                      </a:r>
                    </a:p>
                  </a:txBody>
                  <a:tcPr anchor="ctr"/>
                </a:tc>
                <a:tc>
                  <a:txBody>
                    <a:bodyPr/>
                    <a:lstStyle/>
                    <a:p>
                      <a:pPr marL="0" algn="l" defTabSz="914400" rtl="0" eaLnBrk="1" latinLnBrk="0" hangingPunct="1"/>
                      <a:r>
                        <a:rPr lang="en-US" sz="1800" kern="1200" dirty="0">
                          <a:solidFill>
                            <a:schemeClr val="tx1"/>
                          </a:solidFill>
                          <a:latin typeface="+mn-lt"/>
                          <a:ea typeface="+mn-ea"/>
                          <a:cs typeface="+mn-cs"/>
                        </a:rPr>
                        <a:t>Dose is included on an inventory reconciliation that has been closed.</a:t>
                      </a:r>
                    </a:p>
                  </a:txBody>
                  <a:tcPr anchor="ctr"/>
                </a:tc>
                <a:extLst>
                  <a:ext uri="{0D108BD9-81ED-4DB2-BD59-A6C34878D82A}">
                    <a16:rowId xmlns:a16="http://schemas.microsoft.com/office/drawing/2014/main" val="10003"/>
                  </a:ext>
                </a:extLst>
              </a:tr>
              <a:tr h="370840">
                <a:tc>
                  <a:txBody>
                    <a:bodyPr/>
                    <a:lstStyle/>
                    <a:p>
                      <a:pPr marL="0" algn="l" defTabSz="914400" rtl="0" eaLnBrk="1" latinLnBrk="0" hangingPunct="1"/>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a:solidFill>
                            <a:schemeClr val="tx1"/>
                          </a:solidFill>
                          <a:latin typeface="+mn-lt"/>
                          <a:ea typeface="+mn-ea"/>
                          <a:cs typeface="+mn-cs"/>
                        </a:rPr>
                        <a:t>Invalid Dose (Manual)</a:t>
                      </a:r>
                    </a:p>
                  </a:txBody>
                  <a:tcPr anchor="ctr"/>
                </a:tc>
                <a:tc>
                  <a:txBody>
                    <a:bodyPr/>
                    <a:lstStyle/>
                    <a:p>
                      <a:pPr marL="0" algn="l" defTabSz="914400" rtl="0" eaLnBrk="1" latinLnBrk="0" hangingPunct="1"/>
                      <a:r>
                        <a:rPr lang="en-US" sz="1800" kern="1200" dirty="0">
                          <a:solidFill>
                            <a:schemeClr val="tx1"/>
                          </a:solidFill>
                          <a:latin typeface="+mn-lt"/>
                          <a:ea typeface="+mn-ea"/>
                          <a:cs typeface="+mn-cs"/>
                        </a:rPr>
                        <a:t>Vaccination has been manually invalidated by a user.</a:t>
                      </a:r>
                    </a:p>
                  </a:txBody>
                  <a:tcPr anchor="ctr"/>
                </a:tc>
                <a:extLst>
                  <a:ext uri="{0D108BD9-81ED-4DB2-BD59-A6C34878D82A}">
                    <a16:rowId xmlns:a16="http://schemas.microsoft.com/office/drawing/2014/main" val="10004"/>
                  </a:ext>
                </a:extLst>
              </a:tr>
              <a:tr h="497352">
                <a:tc>
                  <a:txBody>
                    <a:bodyPr/>
                    <a:lstStyle/>
                    <a:p>
                      <a:pPr marL="0" algn="l" defTabSz="914400" rtl="0" eaLnBrk="1" latinLnBrk="0" hangingPunct="1"/>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a:solidFill>
                            <a:schemeClr val="tx1"/>
                          </a:solidFill>
                          <a:latin typeface="+mn-lt"/>
                          <a:ea typeface="+mn-ea"/>
                          <a:cs typeface="+mn-cs"/>
                        </a:rPr>
                        <a:t>Invalid Dose (Recommender)</a:t>
                      </a:r>
                    </a:p>
                  </a:txBody>
                  <a:tcPr anchor="ctr"/>
                </a:tc>
                <a:tc>
                  <a:txBody>
                    <a:bodyPr/>
                    <a:lstStyle/>
                    <a:p>
                      <a:pPr marL="0" algn="l" defTabSz="914400" rtl="0" eaLnBrk="1" latinLnBrk="0" hangingPunct="1"/>
                      <a:r>
                        <a:rPr lang="en-US" sz="1800" kern="1200" dirty="0">
                          <a:solidFill>
                            <a:schemeClr val="tx1"/>
                          </a:solidFill>
                          <a:latin typeface="+mn-lt"/>
                          <a:ea typeface="+mn-ea"/>
                          <a:cs typeface="+mn-cs"/>
                        </a:rPr>
                        <a:t>Vaccination has been marked as invalid</a:t>
                      </a:r>
                      <a:r>
                        <a:rPr lang="en-US" sz="1800" kern="1200" baseline="0" dirty="0">
                          <a:solidFill>
                            <a:schemeClr val="tx1"/>
                          </a:solidFill>
                          <a:latin typeface="+mn-lt"/>
                          <a:ea typeface="+mn-ea"/>
                          <a:cs typeface="+mn-cs"/>
                        </a:rPr>
                        <a:t> by the recommender.</a:t>
                      </a:r>
                      <a:endParaRPr lang="en-US" sz="1800" kern="1200" dirty="0">
                        <a:solidFill>
                          <a:schemeClr val="tx1"/>
                        </a:solidFill>
                        <a:latin typeface="+mn-lt"/>
                        <a:ea typeface="+mn-ea"/>
                        <a:cs typeface="+mn-cs"/>
                      </a:endParaRPr>
                    </a:p>
                  </a:txBody>
                  <a:tcPr anchor="ctr"/>
                </a:tc>
                <a:extLst>
                  <a:ext uri="{0D108BD9-81ED-4DB2-BD59-A6C34878D82A}">
                    <a16:rowId xmlns:a16="http://schemas.microsoft.com/office/drawing/2014/main" val="10005"/>
                  </a:ext>
                </a:extLst>
              </a:tr>
              <a:tr h="497352">
                <a:tc>
                  <a:txBody>
                    <a:bodyPr/>
                    <a:lstStyle/>
                    <a:p>
                      <a:pPr marL="0" algn="l" defTabSz="914400" rtl="0" eaLnBrk="1" latinLnBrk="0" hangingPunct="1"/>
                      <a:endParaRPr lang="en-US" sz="1800" kern="1200" dirty="0">
                        <a:solidFill>
                          <a:schemeClr val="tx1"/>
                        </a:solidFill>
                        <a:latin typeface="+mn-lt"/>
                        <a:ea typeface="+mn-ea"/>
                        <a:cs typeface="+mn-cs"/>
                      </a:endParaRPr>
                    </a:p>
                  </a:txBody>
                  <a:tcPr/>
                </a:tc>
                <a:tc>
                  <a:txBody>
                    <a:bodyPr/>
                    <a:lstStyle/>
                    <a:p>
                      <a:pPr marL="0" algn="l" defTabSz="914400" rtl="0" eaLnBrk="1" latinLnBrk="0" hangingPunct="1"/>
                      <a:r>
                        <a:rPr lang="en-US" sz="1800" b="1" kern="1200" dirty="0">
                          <a:solidFill>
                            <a:schemeClr val="tx1"/>
                          </a:solidFill>
                          <a:latin typeface="+mn-lt"/>
                          <a:ea typeface="+mn-ea"/>
                          <a:cs typeface="+mn-cs"/>
                        </a:rPr>
                        <a:t>Lookup</a:t>
                      </a:r>
                    </a:p>
                  </a:txBody>
                  <a:tcPr anchor="ctr"/>
                </a:tc>
                <a:tc>
                  <a:txBody>
                    <a:bodyPr/>
                    <a:lstStyle/>
                    <a:p>
                      <a:pPr marL="0" algn="l" defTabSz="914400" rtl="0" eaLnBrk="1" latinLnBrk="0" hangingPunct="1"/>
                      <a:r>
                        <a:rPr lang="en-US" sz="1800" kern="1200" dirty="0">
                          <a:solidFill>
                            <a:schemeClr val="tx1"/>
                          </a:solidFill>
                          <a:latin typeface="+mn-lt"/>
                          <a:ea typeface="+mn-ea"/>
                          <a:cs typeface="+mn-cs"/>
                        </a:rPr>
                        <a:t>Click to search</a:t>
                      </a:r>
                      <a:r>
                        <a:rPr lang="en-US" sz="1800" kern="1200" baseline="0" dirty="0">
                          <a:solidFill>
                            <a:schemeClr val="tx1"/>
                          </a:solidFill>
                          <a:latin typeface="+mn-lt"/>
                          <a:ea typeface="+mn-ea"/>
                          <a:cs typeface="+mn-cs"/>
                        </a:rPr>
                        <a:t> for a patient record.</a:t>
                      </a:r>
                      <a:endParaRPr lang="en-US" sz="1800" kern="1200" dirty="0">
                        <a:solidFill>
                          <a:schemeClr val="tx1"/>
                        </a:solidFill>
                        <a:latin typeface="+mn-lt"/>
                        <a:ea typeface="+mn-ea"/>
                        <a:cs typeface="+mn-cs"/>
                      </a:endParaRPr>
                    </a:p>
                  </a:txBody>
                  <a:tcPr anchor="ctr"/>
                </a:tc>
                <a:extLst>
                  <a:ext uri="{0D108BD9-81ED-4DB2-BD59-A6C34878D82A}">
                    <a16:rowId xmlns:a16="http://schemas.microsoft.com/office/drawing/2014/main" val="10006"/>
                  </a:ext>
                </a:extLst>
              </a:tr>
            </a:tbl>
          </a:graphicData>
        </a:graphic>
      </p:graphicFrame>
      <p:sp>
        <p:nvSpPr>
          <p:cNvPr id="11" name="Slide Number Placeholder 10"/>
          <p:cNvSpPr>
            <a:spLocks noGrp="1"/>
          </p:cNvSpPr>
          <p:nvPr>
            <p:ph type="sldNum" sz="quarter" idx="12"/>
          </p:nvPr>
        </p:nvSpPr>
        <p:spPr/>
        <p:txBody>
          <a:bodyPr/>
          <a:lstStyle/>
          <a:p>
            <a:fld id="{9ED02AE2-7DAD-4645-BC87-240DD35DB531}" type="slidenum">
              <a:rPr lang="en-US" smtClean="0"/>
              <a:t>25</a:t>
            </a:fld>
            <a:endParaRPr lang="en-US" dirty="0"/>
          </a:p>
        </p:txBody>
      </p:sp>
      <p:pic>
        <p:nvPicPr>
          <p:cNvPr id="12" name="Picture 11"/>
          <p:cNvPicPr>
            <a:picLocks noChangeAspect="1"/>
          </p:cNvPicPr>
          <p:nvPr/>
        </p:nvPicPr>
        <p:blipFill>
          <a:blip r:embed="rId2"/>
          <a:stretch>
            <a:fillRect/>
          </a:stretch>
        </p:blipFill>
        <p:spPr>
          <a:xfrm>
            <a:off x="906889" y="4366011"/>
            <a:ext cx="374196" cy="311830"/>
          </a:xfrm>
          <a:prstGeom prst="rect">
            <a:avLst/>
          </a:prstGeom>
        </p:spPr>
      </p:pic>
      <p:pic>
        <p:nvPicPr>
          <p:cNvPr id="14" name="Picture 13"/>
          <p:cNvPicPr>
            <a:picLocks noChangeAspect="1"/>
          </p:cNvPicPr>
          <p:nvPr/>
        </p:nvPicPr>
        <p:blipFill>
          <a:blip r:embed="rId3"/>
          <a:stretch>
            <a:fillRect/>
          </a:stretch>
        </p:blipFill>
        <p:spPr>
          <a:xfrm>
            <a:off x="904700" y="2998369"/>
            <a:ext cx="358941" cy="337827"/>
          </a:xfrm>
          <a:prstGeom prst="rect">
            <a:avLst/>
          </a:prstGeom>
        </p:spPr>
      </p:pic>
      <p:pic>
        <p:nvPicPr>
          <p:cNvPr id="15" name="Picture 14"/>
          <p:cNvPicPr>
            <a:picLocks noChangeAspect="1"/>
          </p:cNvPicPr>
          <p:nvPr/>
        </p:nvPicPr>
        <p:blipFill>
          <a:blip r:embed="rId4"/>
          <a:stretch>
            <a:fillRect/>
          </a:stretch>
        </p:blipFill>
        <p:spPr>
          <a:xfrm>
            <a:off x="929483" y="1687739"/>
            <a:ext cx="310570" cy="320590"/>
          </a:xfrm>
          <a:prstGeom prst="rect">
            <a:avLst/>
          </a:prstGeom>
        </p:spPr>
      </p:pic>
      <p:pic>
        <p:nvPicPr>
          <p:cNvPr id="16" name="Picture 15"/>
          <p:cNvPicPr>
            <a:picLocks noChangeAspect="1"/>
          </p:cNvPicPr>
          <p:nvPr/>
        </p:nvPicPr>
        <p:blipFill>
          <a:blip r:embed="rId5"/>
          <a:stretch>
            <a:fillRect/>
          </a:stretch>
        </p:blipFill>
        <p:spPr>
          <a:xfrm>
            <a:off x="973436" y="5595596"/>
            <a:ext cx="243033" cy="273412"/>
          </a:xfrm>
          <a:prstGeom prst="rect">
            <a:avLst/>
          </a:prstGeom>
        </p:spPr>
      </p:pic>
      <p:pic>
        <p:nvPicPr>
          <p:cNvPr id="17" name="Picture 16"/>
          <p:cNvPicPr>
            <a:picLocks noChangeAspect="1"/>
          </p:cNvPicPr>
          <p:nvPr/>
        </p:nvPicPr>
        <p:blipFill>
          <a:blip r:embed="rId6"/>
          <a:stretch>
            <a:fillRect/>
          </a:stretch>
        </p:blipFill>
        <p:spPr>
          <a:xfrm>
            <a:off x="973436" y="4979196"/>
            <a:ext cx="174862" cy="387195"/>
          </a:xfrm>
          <a:prstGeom prst="rect">
            <a:avLst/>
          </a:prstGeom>
        </p:spPr>
      </p:pic>
      <p:pic>
        <p:nvPicPr>
          <p:cNvPr id="19" name="Picture 18"/>
          <p:cNvPicPr>
            <a:picLocks noChangeAspect="1"/>
          </p:cNvPicPr>
          <p:nvPr/>
        </p:nvPicPr>
        <p:blipFill>
          <a:blip r:embed="rId7"/>
          <a:stretch>
            <a:fillRect/>
          </a:stretch>
        </p:blipFill>
        <p:spPr>
          <a:xfrm>
            <a:off x="927114" y="3771551"/>
            <a:ext cx="336527" cy="293105"/>
          </a:xfrm>
          <a:prstGeom prst="rect">
            <a:avLst/>
          </a:prstGeom>
        </p:spPr>
      </p:pic>
      <p:pic>
        <p:nvPicPr>
          <p:cNvPr id="3" name="Picture 2">
            <a:extLst>
              <a:ext uri="{FF2B5EF4-FFF2-40B4-BE49-F238E27FC236}">
                <a16:creationId xmlns:a16="http://schemas.microsoft.com/office/drawing/2014/main" id="{99486B67-9013-4CDD-A4D7-36F626E0FC99}"/>
              </a:ext>
            </a:extLst>
          </p:cNvPr>
          <p:cNvPicPr>
            <a:picLocks noChangeAspect="1"/>
          </p:cNvPicPr>
          <p:nvPr/>
        </p:nvPicPr>
        <p:blipFill>
          <a:blip r:embed="rId8"/>
          <a:stretch>
            <a:fillRect/>
          </a:stretch>
        </p:blipFill>
        <p:spPr>
          <a:xfrm>
            <a:off x="973436" y="2363369"/>
            <a:ext cx="266617" cy="255507"/>
          </a:xfrm>
          <a:prstGeom prst="rect">
            <a:avLst/>
          </a:prstGeom>
        </p:spPr>
      </p:pic>
    </p:spTree>
    <p:extLst>
      <p:ext uri="{BB962C8B-B14F-4D97-AF65-F5344CB8AC3E}">
        <p14:creationId xmlns:p14="http://schemas.microsoft.com/office/powerpoint/2010/main" val="414996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Icons (cont.)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3287522"/>
              </p:ext>
            </p:extLst>
          </p:nvPr>
        </p:nvGraphicFramePr>
        <p:xfrm>
          <a:off x="628650" y="1825625"/>
          <a:ext cx="7886700" cy="4144624"/>
        </p:xfrm>
        <a:graphic>
          <a:graphicData uri="http://schemas.openxmlformats.org/drawingml/2006/table">
            <a:tbl>
              <a:tblPr firstRow="1" bandRow="1">
                <a:tableStyleId>{5940675A-B579-460E-94D1-54222C63F5DA}</a:tableStyleId>
              </a:tblPr>
              <a:tblGrid>
                <a:gridCol w="859682">
                  <a:extLst>
                    <a:ext uri="{9D8B030D-6E8A-4147-A177-3AD203B41FA5}">
                      <a16:colId xmlns:a16="http://schemas.microsoft.com/office/drawing/2014/main" val="20000"/>
                    </a:ext>
                  </a:extLst>
                </a:gridCol>
                <a:gridCol w="3171217">
                  <a:extLst>
                    <a:ext uri="{9D8B030D-6E8A-4147-A177-3AD203B41FA5}">
                      <a16:colId xmlns:a16="http://schemas.microsoft.com/office/drawing/2014/main" val="20001"/>
                    </a:ext>
                  </a:extLst>
                </a:gridCol>
                <a:gridCol w="3855801">
                  <a:extLst>
                    <a:ext uri="{9D8B030D-6E8A-4147-A177-3AD203B41FA5}">
                      <a16:colId xmlns:a16="http://schemas.microsoft.com/office/drawing/2014/main" val="20002"/>
                    </a:ext>
                  </a:extLst>
                </a:gridCol>
              </a:tblGrid>
              <a:tr h="468515">
                <a:tc>
                  <a:txBody>
                    <a:bodyPr/>
                    <a:lstStyle/>
                    <a:p>
                      <a:endParaRPr lang="en-US" dirty="0"/>
                    </a:p>
                  </a:txBody>
                  <a:tcPr/>
                </a:tc>
                <a:tc>
                  <a:txBody>
                    <a:bodyPr/>
                    <a:lstStyle/>
                    <a:p>
                      <a:r>
                        <a:rPr lang="en-US" b="1" dirty="0"/>
                        <a:t>Notes</a:t>
                      </a:r>
                    </a:p>
                  </a:txBody>
                  <a:tcPr anchor="ctr"/>
                </a:tc>
                <a:tc>
                  <a:txBody>
                    <a:bodyPr/>
                    <a:lstStyle/>
                    <a:p>
                      <a:r>
                        <a:rPr lang="en-US" sz="1800" kern="1200" dirty="0">
                          <a:solidFill>
                            <a:schemeClr val="tx1"/>
                          </a:solidFill>
                          <a:latin typeface="+mn-lt"/>
                          <a:ea typeface="+mn-ea"/>
                          <a:cs typeface="+mn-cs"/>
                        </a:rPr>
                        <a:t>Patient record includes notes.</a:t>
                      </a:r>
                      <a:endParaRPr lang="en-US" dirty="0"/>
                    </a:p>
                  </a:txBody>
                  <a:tcPr anchor="ctr"/>
                </a:tc>
                <a:extLst>
                  <a:ext uri="{0D108BD9-81ED-4DB2-BD59-A6C34878D82A}">
                    <a16:rowId xmlns:a16="http://schemas.microsoft.com/office/drawing/2014/main" val="10000"/>
                  </a:ext>
                </a:extLst>
              </a:tr>
              <a:tr h="425684">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Online Help</a:t>
                      </a:r>
                    </a:p>
                  </a:txBody>
                  <a:tcPr anchor="ctr"/>
                </a:tc>
                <a:tc>
                  <a:txBody>
                    <a:bodyPr/>
                    <a:lstStyle/>
                    <a:p>
                      <a:r>
                        <a:rPr lang="en-US" dirty="0"/>
                        <a:t>Click to view online help for the page.</a:t>
                      </a:r>
                    </a:p>
                  </a:txBody>
                  <a:tcPr anchor="ctr"/>
                </a:tc>
                <a:extLst>
                  <a:ext uri="{0D108BD9-81ED-4DB2-BD59-A6C34878D82A}">
                    <a16:rowId xmlns:a16="http://schemas.microsoft.com/office/drawing/2014/main" val="10001"/>
                  </a:ext>
                </a:extLst>
              </a:tr>
              <a:tr h="445484">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Opted Out</a:t>
                      </a:r>
                    </a:p>
                  </a:txBody>
                  <a:tcPr anchor="ctr"/>
                </a:tc>
                <a:tc>
                  <a:txBody>
                    <a:bodyPr/>
                    <a:lstStyle/>
                    <a:p>
                      <a:r>
                        <a:rPr lang="en-US" dirty="0"/>
                        <a:t>Patient has chosen not to participate in the IIS.</a:t>
                      </a:r>
                    </a:p>
                  </a:txBody>
                  <a:tcPr anchor="ctr"/>
                </a:tc>
                <a:extLst>
                  <a:ext uri="{0D108BD9-81ED-4DB2-BD59-A6C34878D82A}">
                    <a16:rowId xmlns:a16="http://schemas.microsoft.com/office/drawing/2014/main" val="10002"/>
                  </a:ext>
                </a:extLst>
              </a:tr>
              <a:tr h="722674">
                <a:tc>
                  <a:txBody>
                    <a:bodyPr/>
                    <a:lstStyle/>
                    <a:p>
                      <a:endParaRPr lang="en-US" dirty="0"/>
                    </a:p>
                  </a:txBody>
                  <a:tcPr/>
                </a:tc>
                <a:tc>
                  <a:txBody>
                    <a:bodyPr/>
                    <a:lstStyle/>
                    <a:p>
                      <a:r>
                        <a:rPr lang="en-US" b="1" dirty="0"/>
                        <a:t>Precautions</a:t>
                      </a:r>
                      <a:r>
                        <a:rPr lang="en-US" b="1" baseline="0" dirty="0"/>
                        <a:t> / Contraindications</a:t>
                      </a:r>
                      <a:endParaRPr lang="en-US" b="1" dirty="0"/>
                    </a:p>
                  </a:txBody>
                  <a:tcPr anchor="ctr"/>
                </a:tc>
                <a:tc>
                  <a:txBody>
                    <a:bodyPr/>
                    <a:lstStyle/>
                    <a:p>
                      <a:r>
                        <a:rPr lang="en-US" dirty="0"/>
                        <a:t>Patient has one or more allergies or risks that may impact recommended immunizations.</a:t>
                      </a:r>
                    </a:p>
                  </a:txBody>
                  <a:tcPr anchor="ctr"/>
                </a:tc>
                <a:extLst>
                  <a:ext uri="{0D108BD9-81ED-4DB2-BD59-A6C34878D82A}">
                    <a16:rowId xmlns:a16="http://schemas.microsoft.com/office/drawing/2014/main" val="10003"/>
                  </a:ext>
                </a:extLst>
              </a:tr>
              <a:tr h="435584">
                <a:tc>
                  <a:txBody>
                    <a:bodyPr/>
                    <a:lstStyle/>
                    <a:p>
                      <a:endParaRPr lang="en-US" dirty="0"/>
                    </a:p>
                  </a:txBody>
                  <a:tcPr/>
                </a:tc>
                <a:tc>
                  <a:txBody>
                    <a:bodyPr/>
                    <a:lstStyle/>
                    <a:p>
                      <a:r>
                        <a:rPr lang="en-US" b="1" dirty="0"/>
                        <a:t>Print</a:t>
                      </a:r>
                    </a:p>
                  </a:txBody>
                  <a:tcPr anchor="ctr"/>
                </a:tc>
                <a:tc>
                  <a:txBody>
                    <a:bodyPr/>
                    <a:lstStyle/>
                    <a:p>
                      <a:r>
                        <a:rPr lang="en-US" dirty="0"/>
                        <a:t>Click to view a PDF of the associated report, which can then be printed.</a:t>
                      </a:r>
                    </a:p>
                  </a:txBody>
                  <a:tcPr anchor="ctr"/>
                </a:tc>
                <a:extLst>
                  <a:ext uri="{0D108BD9-81ED-4DB2-BD59-A6C34878D82A}">
                    <a16:rowId xmlns:a16="http://schemas.microsoft.com/office/drawing/2014/main" val="10004"/>
                  </a:ext>
                </a:extLst>
              </a:tr>
              <a:tr h="415785">
                <a:tc>
                  <a:txBody>
                    <a:bodyPr/>
                    <a:lstStyle/>
                    <a:p>
                      <a:endParaRPr lang="en-US" dirty="0"/>
                    </a:p>
                  </a:txBody>
                  <a:tcPr/>
                </a:tc>
                <a:tc>
                  <a:txBody>
                    <a:bodyPr/>
                    <a:lstStyle/>
                    <a:p>
                      <a:r>
                        <a:rPr lang="en-US" b="1" dirty="0"/>
                        <a:t>Vaccination Comments</a:t>
                      </a:r>
                    </a:p>
                  </a:txBody>
                  <a:tcPr anchor="ctr"/>
                </a:tc>
                <a:tc>
                  <a:txBody>
                    <a:bodyPr/>
                    <a:lstStyle/>
                    <a:p>
                      <a:r>
                        <a:rPr lang="en-US" dirty="0"/>
                        <a:t>Vaccination has comments. </a:t>
                      </a:r>
                    </a:p>
                  </a:txBody>
                  <a:tcPr anchor="ctr"/>
                </a:tc>
                <a:extLst>
                  <a:ext uri="{0D108BD9-81ED-4DB2-BD59-A6C34878D82A}">
                    <a16:rowId xmlns:a16="http://schemas.microsoft.com/office/drawing/2014/main" val="10005"/>
                  </a:ext>
                </a:extLst>
              </a:tr>
              <a:tr h="377397">
                <a:tc>
                  <a:txBody>
                    <a:bodyPr/>
                    <a:lstStyle/>
                    <a:p>
                      <a:endParaRPr lang="en-US" dirty="0"/>
                    </a:p>
                  </a:txBody>
                  <a:tcPr/>
                </a:tc>
                <a:tc>
                  <a:txBody>
                    <a:bodyPr/>
                    <a:lstStyle/>
                    <a:p>
                      <a:r>
                        <a:rPr lang="en-US" b="1" dirty="0"/>
                        <a:t>Warning</a:t>
                      </a:r>
                    </a:p>
                  </a:txBody>
                  <a:tcPr anchor="ctr"/>
                </a:tc>
                <a:tc>
                  <a:txBody>
                    <a:bodyPr/>
                    <a:lstStyle/>
                    <a:p>
                      <a:r>
                        <a:rPr lang="en-US" dirty="0"/>
                        <a:t>Appears with a warning or other informational message.</a:t>
                      </a:r>
                    </a:p>
                  </a:txBody>
                  <a:tcPr anchor="ctr"/>
                </a:tc>
                <a:extLst>
                  <a:ext uri="{0D108BD9-81ED-4DB2-BD59-A6C34878D82A}">
                    <a16:rowId xmlns:a16="http://schemas.microsoft.com/office/drawing/2014/main" val="10006"/>
                  </a:ext>
                </a:extLst>
              </a:tr>
            </a:tbl>
          </a:graphicData>
        </a:graphic>
      </p:graphicFrame>
      <p:sp>
        <p:nvSpPr>
          <p:cNvPr id="11" name="Slide Number Placeholder 10"/>
          <p:cNvSpPr>
            <a:spLocks noGrp="1"/>
          </p:cNvSpPr>
          <p:nvPr>
            <p:ph type="sldNum" sz="quarter" idx="12"/>
          </p:nvPr>
        </p:nvSpPr>
        <p:spPr/>
        <p:txBody>
          <a:bodyPr/>
          <a:lstStyle/>
          <a:p>
            <a:fld id="{9ED02AE2-7DAD-4645-BC87-240DD35DB531}" type="slidenum">
              <a:rPr lang="en-US" smtClean="0"/>
              <a:t>26</a:t>
            </a:fld>
            <a:endParaRPr lang="en-US" dirty="0"/>
          </a:p>
        </p:txBody>
      </p:sp>
      <p:pic>
        <p:nvPicPr>
          <p:cNvPr id="13" name="Picture 12"/>
          <p:cNvPicPr>
            <a:picLocks noChangeAspect="1"/>
          </p:cNvPicPr>
          <p:nvPr/>
        </p:nvPicPr>
        <p:blipFill>
          <a:blip r:embed="rId2"/>
          <a:stretch>
            <a:fillRect/>
          </a:stretch>
        </p:blipFill>
        <p:spPr>
          <a:xfrm>
            <a:off x="920534" y="3613421"/>
            <a:ext cx="319776" cy="351754"/>
          </a:xfrm>
          <a:prstGeom prst="rect">
            <a:avLst/>
          </a:prstGeom>
        </p:spPr>
      </p:pic>
      <p:pic>
        <p:nvPicPr>
          <p:cNvPr id="15" name="Picture 14"/>
          <p:cNvPicPr>
            <a:picLocks noChangeAspect="1"/>
          </p:cNvPicPr>
          <p:nvPr/>
        </p:nvPicPr>
        <p:blipFill>
          <a:blip r:embed="rId3"/>
          <a:stretch>
            <a:fillRect/>
          </a:stretch>
        </p:blipFill>
        <p:spPr>
          <a:xfrm>
            <a:off x="872286" y="2345583"/>
            <a:ext cx="380193" cy="339092"/>
          </a:xfrm>
          <a:prstGeom prst="rect">
            <a:avLst/>
          </a:prstGeom>
        </p:spPr>
      </p:pic>
      <p:pic>
        <p:nvPicPr>
          <p:cNvPr id="3" name="Picture 2"/>
          <p:cNvPicPr>
            <a:picLocks noChangeAspect="1"/>
          </p:cNvPicPr>
          <p:nvPr/>
        </p:nvPicPr>
        <p:blipFill>
          <a:blip r:embed="rId4"/>
          <a:stretch>
            <a:fillRect/>
          </a:stretch>
        </p:blipFill>
        <p:spPr>
          <a:xfrm>
            <a:off x="881901" y="5474378"/>
            <a:ext cx="313509" cy="292607"/>
          </a:xfrm>
          <a:prstGeom prst="rect">
            <a:avLst/>
          </a:prstGeom>
        </p:spPr>
      </p:pic>
      <p:pic>
        <p:nvPicPr>
          <p:cNvPr id="5" name="Picture 4"/>
          <p:cNvPicPr>
            <a:picLocks noChangeAspect="1"/>
          </p:cNvPicPr>
          <p:nvPr/>
        </p:nvPicPr>
        <p:blipFill>
          <a:blip r:embed="rId5"/>
          <a:stretch>
            <a:fillRect/>
          </a:stretch>
        </p:blipFill>
        <p:spPr>
          <a:xfrm>
            <a:off x="872286" y="4944565"/>
            <a:ext cx="338862" cy="361452"/>
          </a:xfrm>
          <a:prstGeom prst="rect">
            <a:avLst/>
          </a:prstGeom>
        </p:spPr>
      </p:pic>
      <p:pic>
        <p:nvPicPr>
          <p:cNvPr id="6" name="Picture 5"/>
          <p:cNvPicPr>
            <a:picLocks noChangeAspect="1"/>
          </p:cNvPicPr>
          <p:nvPr/>
        </p:nvPicPr>
        <p:blipFill>
          <a:blip r:embed="rId6"/>
          <a:stretch>
            <a:fillRect/>
          </a:stretch>
        </p:blipFill>
        <p:spPr>
          <a:xfrm>
            <a:off x="899032" y="4455584"/>
            <a:ext cx="335011" cy="251258"/>
          </a:xfrm>
          <a:prstGeom prst="rect">
            <a:avLst/>
          </a:prstGeom>
        </p:spPr>
      </p:pic>
      <p:pic>
        <p:nvPicPr>
          <p:cNvPr id="12" name="Picture 11"/>
          <p:cNvPicPr>
            <a:picLocks noChangeAspect="1"/>
          </p:cNvPicPr>
          <p:nvPr/>
        </p:nvPicPr>
        <p:blipFill>
          <a:blip r:embed="rId7"/>
          <a:stretch>
            <a:fillRect/>
          </a:stretch>
        </p:blipFill>
        <p:spPr>
          <a:xfrm>
            <a:off x="950247" y="2922398"/>
            <a:ext cx="245163" cy="245163"/>
          </a:xfrm>
          <a:prstGeom prst="rect">
            <a:avLst/>
          </a:prstGeom>
        </p:spPr>
      </p:pic>
      <p:pic>
        <p:nvPicPr>
          <p:cNvPr id="14" name="Picture 13">
            <a:extLst>
              <a:ext uri="{FF2B5EF4-FFF2-40B4-BE49-F238E27FC236}">
                <a16:creationId xmlns:a16="http://schemas.microsoft.com/office/drawing/2014/main" id="{3B88AACC-0354-495D-871E-31F041478E88}"/>
              </a:ext>
            </a:extLst>
          </p:cNvPr>
          <p:cNvPicPr>
            <a:picLocks noChangeAspect="1"/>
          </p:cNvPicPr>
          <p:nvPr/>
        </p:nvPicPr>
        <p:blipFill>
          <a:blip r:embed="rId8"/>
          <a:stretch>
            <a:fillRect/>
          </a:stretch>
        </p:blipFill>
        <p:spPr>
          <a:xfrm>
            <a:off x="885333" y="1914901"/>
            <a:ext cx="390178" cy="341406"/>
          </a:xfrm>
          <a:prstGeom prst="rect">
            <a:avLst/>
          </a:prstGeom>
        </p:spPr>
      </p:pic>
    </p:spTree>
    <p:extLst>
      <p:ext uri="{BB962C8B-B14F-4D97-AF65-F5344CB8AC3E}">
        <p14:creationId xmlns:p14="http://schemas.microsoft.com/office/powerpoint/2010/main" val="404257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Shortcuts</a:t>
            </a:r>
          </a:p>
        </p:txBody>
      </p:sp>
      <p:sp>
        <p:nvSpPr>
          <p:cNvPr id="3" name="Content Placeholder 2"/>
          <p:cNvSpPr>
            <a:spLocks noGrp="1"/>
          </p:cNvSpPr>
          <p:nvPr>
            <p:ph idx="1"/>
          </p:nvPr>
        </p:nvSpPr>
        <p:spPr/>
        <p:txBody>
          <a:bodyPr/>
          <a:lstStyle/>
          <a:p>
            <a:r>
              <a:rPr lang="en-US" dirty="0"/>
              <a:t>Keyboard shortcuts</a:t>
            </a:r>
          </a:p>
          <a:p>
            <a:pPr lvl="1"/>
            <a:r>
              <a:rPr lang="en-US" dirty="0"/>
              <a:t>Use the </a:t>
            </a:r>
            <a:r>
              <a:rPr lang="en-US" b="1" dirty="0"/>
              <a:t>Tab</a:t>
            </a:r>
            <a:r>
              <a:rPr lang="en-US" dirty="0"/>
              <a:t> key to navigate to the next data entry field</a:t>
            </a:r>
          </a:p>
          <a:p>
            <a:pPr lvl="1"/>
            <a:r>
              <a:rPr lang="en-US" dirty="0"/>
              <a:t>Press </a:t>
            </a:r>
            <a:r>
              <a:rPr lang="en-US" b="1" dirty="0"/>
              <a:t>Shift</a:t>
            </a:r>
            <a:r>
              <a:rPr lang="en-US" dirty="0"/>
              <a:t> + </a:t>
            </a:r>
            <a:r>
              <a:rPr lang="en-US" b="1" dirty="0"/>
              <a:t>Tab</a:t>
            </a:r>
            <a:r>
              <a:rPr lang="en-US" dirty="0"/>
              <a:t> to navigate to the previous field</a:t>
            </a:r>
          </a:p>
          <a:p>
            <a:pPr lvl="1"/>
            <a:r>
              <a:rPr lang="en-US" dirty="0"/>
              <a:t>Copy text: </a:t>
            </a:r>
            <a:r>
              <a:rPr lang="en-US" b="1" dirty="0"/>
              <a:t>Ctrl</a:t>
            </a:r>
            <a:r>
              <a:rPr lang="en-US" dirty="0"/>
              <a:t> + </a:t>
            </a:r>
            <a:r>
              <a:rPr lang="en-US" b="1" dirty="0"/>
              <a:t>C </a:t>
            </a:r>
            <a:endParaRPr lang="en-US" dirty="0"/>
          </a:p>
          <a:p>
            <a:pPr lvl="1"/>
            <a:r>
              <a:rPr lang="en-US" dirty="0"/>
              <a:t>Paste text: </a:t>
            </a:r>
            <a:r>
              <a:rPr lang="en-US" b="1" dirty="0"/>
              <a:t>Ctrl</a:t>
            </a:r>
            <a:r>
              <a:rPr lang="en-US" dirty="0"/>
              <a:t> + </a:t>
            </a:r>
            <a:r>
              <a:rPr lang="en-US" b="1" dirty="0"/>
              <a:t>V</a:t>
            </a:r>
            <a:endParaRPr lang="en-US" dirty="0"/>
          </a:p>
          <a:p>
            <a:pPr lvl="1"/>
            <a:r>
              <a:rPr lang="en-US" dirty="0"/>
              <a:t>Cut text: </a:t>
            </a:r>
            <a:r>
              <a:rPr lang="en-US" b="1" dirty="0"/>
              <a:t>Ctrl</a:t>
            </a:r>
            <a:r>
              <a:rPr lang="en-US" dirty="0"/>
              <a:t> + </a:t>
            </a:r>
            <a:r>
              <a:rPr lang="en-US" b="1" dirty="0"/>
              <a:t>X</a:t>
            </a:r>
            <a:endParaRPr lang="en-US" dirty="0"/>
          </a:p>
          <a:p>
            <a:endParaRPr lang="en-US" dirty="0"/>
          </a:p>
          <a:p>
            <a:r>
              <a:rPr lang="en-US" dirty="0"/>
              <a:t>On most screens, fields with a </a:t>
            </a:r>
            <a:r>
              <a:rPr lang="en-US" b="1" dirty="0"/>
              <a:t>bold</a:t>
            </a:r>
            <a:r>
              <a:rPr lang="en-US" dirty="0"/>
              <a:t> label followed by a </a:t>
            </a:r>
            <a:r>
              <a:rPr lang="en-US" dirty="0">
                <a:solidFill>
                  <a:srgbClr val="FF0000"/>
                </a:solidFill>
              </a:rPr>
              <a:t>red</a:t>
            </a:r>
            <a:r>
              <a:rPr lang="en-US" dirty="0"/>
              <a:t> </a:t>
            </a:r>
            <a:r>
              <a:rPr lang="en-US" dirty="0">
                <a:solidFill>
                  <a:srgbClr val="FF0000"/>
                </a:solidFill>
              </a:rPr>
              <a:t>asterisk</a:t>
            </a:r>
            <a:r>
              <a:rPr lang="en-US" dirty="0"/>
              <a:t> are required.</a:t>
            </a:r>
          </a:p>
          <a:p>
            <a:pPr marL="0" indent="0">
              <a:buNone/>
            </a:pPr>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27</a:t>
            </a:fld>
            <a:endParaRPr lang="en-US" dirty="0"/>
          </a:p>
        </p:txBody>
      </p:sp>
    </p:spTree>
    <p:extLst>
      <p:ext uri="{BB962C8B-B14F-4D97-AF65-F5344CB8AC3E}">
        <p14:creationId xmlns:p14="http://schemas.microsoft.com/office/powerpoint/2010/main" val="2872989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and Shortcuts (cont.)</a:t>
            </a:r>
          </a:p>
        </p:txBody>
      </p:sp>
      <p:sp>
        <p:nvSpPr>
          <p:cNvPr id="3" name="Content Placeholder 2"/>
          <p:cNvSpPr>
            <a:spLocks noGrp="1"/>
          </p:cNvSpPr>
          <p:nvPr>
            <p:ph idx="1"/>
          </p:nvPr>
        </p:nvSpPr>
        <p:spPr/>
        <p:txBody>
          <a:bodyPr/>
          <a:lstStyle/>
          <a:p>
            <a:r>
              <a:rPr lang="en-US" dirty="0"/>
              <a:t>Date fields</a:t>
            </a:r>
          </a:p>
          <a:p>
            <a:pPr lvl="1"/>
            <a:r>
              <a:rPr lang="en-US" dirty="0"/>
              <a:t>Enter numbers only,  slashes are automatically inserted to satisfy required MM/DD/YYYY format</a:t>
            </a:r>
          </a:p>
          <a:p>
            <a:pPr lvl="1"/>
            <a:r>
              <a:rPr lang="en-US" dirty="0"/>
              <a:t>Double-click a date field to auto-populate the current system date</a:t>
            </a:r>
          </a:p>
          <a:p>
            <a:endParaRPr lang="en-US" dirty="0"/>
          </a:p>
          <a:p>
            <a:r>
              <a:rPr lang="en-US" dirty="0"/>
              <a:t>Default action button</a:t>
            </a:r>
          </a:p>
          <a:p>
            <a:pPr lvl="1"/>
            <a:r>
              <a:rPr lang="en-US" dirty="0"/>
              <a:t>Highlighted in green</a:t>
            </a:r>
          </a:p>
          <a:p>
            <a:pPr lvl="1"/>
            <a:r>
              <a:rPr lang="en-US" dirty="0"/>
              <a:t>Press </a:t>
            </a:r>
            <a:r>
              <a:rPr lang="en-US" b="1" dirty="0"/>
              <a:t>Enter</a:t>
            </a:r>
            <a:r>
              <a:rPr lang="en-US" dirty="0"/>
              <a:t> key to perform default action</a:t>
            </a:r>
          </a:p>
          <a:p>
            <a:endParaRPr lang="en-US" dirty="0"/>
          </a:p>
          <a:p>
            <a:pPr lvl="1"/>
            <a:endParaRPr lang="en-US" dirty="0"/>
          </a:p>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28</a:t>
            </a:fld>
            <a:endParaRPr lang="en-US" dirty="0"/>
          </a:p>
        </p:txBody>
      </p:sp>
    </p:spTree>
    <p:extLst>
      <p:ext uri="{BB962C8B-B14F-4D97-AF65-F5344CB8AC3E}">
        <p14:creationId xmlns:p14="http://schemas.microsoft.com/office/powerpoint/2010/main" val="1318718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 In</a:t>
            </a:r>
          </a:p>
        </p:txBody>
      </p:sp>
      <p:sp>
        <p:nvSpPr>
          <p:cNvPr id="3" name="Text Placeholder 2"/>
          <p:cNvSpPr>
            <a:spLocks noGrp="1"/>
          </p:cNvSpPr>
          <p:nvPr>
            <p:ph type="body" idx="1"/>
          </p:nvPr>
        </p:nvSpPr>
        <p:spPr/>
        <p:txBody>
          <a:bodyPr/>
          <a:lstStyle/>
          <a:p>
            <a:r>
              <a:rPr lang="en-US" dirty="0"/>
              <a:t>Hands-On Exercise</a:t>
            </a:r>
          </a:p>
        </p:txBody>
      </p:sp>
      <p:sp>
        <p:nvSpPr>
          <p:cNvPr id="4" name="Slide Number Placeholder 3"/>
          <p:cNvSpPr>
            <a:spLocks noGrp="1"/>
          </p:cNvSpPr>
          <p:nvPr>
            <p:ph type="sldNum" sz="quarter" idx="12"/>
          </p:nvPr>
        </p:nvSpPr>
        <p:spPr/>
        <p:txBody>
          <a:bodyPr/>
          <a:lstStyle/>
          <a:p>
            <a:fld id="{9ED02AE2-7DAD-4645-BC87-240DD35DB531}" type="slidenum">
              <a:rPr lang="en-US" smtClean="0"/>
              <a:t>29</a:t>
            </a:fld>
            <a:endParaRPr lang="en-US" dirty="0"/>
          </a:p>
        </p:txBody>
      </p:sp>
    </p:spTree>
    <p:extLst>
      <p:ext uri="{BB962C8B-B14F-4D97-AF65-F5344CB8AC3E}">
        <p14:creationId xmlns:p14="http://schemas.microsoft.com/office/powerpoint/2010/main" val="68972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WebIZ Modules</a:t>
            </a:r>
          </a:p>
        </p:txBody>
      </p:sp>
      <p:sp>
        <p:nvSpPr>
          <p:cNvPr id="3" name="Content Placeholder 2"/>
          <p:cNvSpPr>
            <a:spLocks noGrp="1"/>
          </p:cNvSpPr>
          <p:nvPr>
            <p:ph sz="half" idx="1"/>
          </p:nvPr>
        </p:nvSpPr>
        <p:spPr/>
        <p:txBody>
          <a:bodyPr>
            <a:normAutofit/>
          </a:bodyPr>
          <a:lstStyle/>
          <a:p>
            <a:r>
              <a:rPr lang="en-US" dirty="0"/>
              <a:t>Patients</a:t>
            </a:r>
          </a:p>
          <a:p>
            <a:r>
              <a:rPr lang="en-US" dirty="0"/>
              <a:t>Immunizations</a:t>
            </a:r>
          </a:p>
          <a:p>
            <a:r>
              <a:rPr lang="en-US" dirty="0"/>
              <a:t>IZ Quick Add</a:t>
            </a:r>
          </a:p>
          <a:p>
            <a:r>
              <a:rPr lang="en-US" dirty="0"/>
              <a:t>Education</a:t>
            </a:r>
          </a:p>
          <a:p>
            <a:r>
              <a:rPr lang="en-US" dirty="0"/>
              <a:t>Inventory</a:t>
            </a:r>
          </a:p>
          <a:p>
            <a:r>
              <a:rPr lang="en-US" dirty="0"/>
              <a:t>Provider Management</a:t>
            </a:r>
          </a:p>
        </p:txBody>
      </p:sp>
      <p:sp>
        <p:nvSpPr>
          <p:cNvPr id="4" name="Content Placeholder 3"/>
          <p:cNvSpPr>
            <a:spLocks noGrp="1"/>
          </p:cNvSpPr>
          <p:nvPr>
            <p:ph sz="half" idx="2"/>
          </p:nvPr>
        </p:nvSpPr>
        <p:spPr/>
        <p:txBody>
          <a:bodyPr>
            <a:normAutofit/>
          </a:bodyPr>
          <a:lstStyle/>
          <a:p>
            <a:r>
              <a:rPr lang="en-US" dirty="0"/>
              <a:t>Reports</a:t>
            </a:r>
          </a:p>
          <a:p>
            <a:r>
              <a:rPr lang="en-US" dirty="0" err="1"/>
              <a:t>VTrckS</a:t>
            </a:r>
            <a:r>
              <a:rPr lang="en-US" dirty="0"/>
              <a:t> Interface</a:t>
            </a:r>
          </a:p>
          <a:p>
            <a:r>
              <a:rPr lang="en-US" dirty="0"/>
              <a:t>Administration</a:t>
            </a:r>
          </a:p>
          <a:p>
            <a:r>
              <a:rPr lang="en-US" dirty="0"/>
              <a:t>HL7 Management</a:t>
            </a:r>
          </a:p>
          <a:p>
            <a:r>
              <a:rPr lang="en-US" dirty="0"/>
              <a:t>Public Portal</a:t>
            </a:r>
          </a:p>
          <a:p>
            <a:pPr marL="0" indent="0">
              <a:buNone/>
            </a:pPr>
            <a:endParaRPr lang="en-US" dirty="0"/>
          </a:p>
        </p:txBody>
      </p:sp>
      <p:sp>
        <p:nvSpPr>
          <p:cNvPr id="5" name="Slide Number Placeholder 4"/>
          <p:cNvSpPr>
            <a:spLocks noGrp="1"/>
          </p:cNvSpPr>
          <p:nvPr>
            <p:ph type="sldNum" sz="quarter" idx="12"/>
          </p:nvPr>
        </p:nvSpPr>
        <p:spPr/>
        <p:txBody>
          <a:bodyPr/>
          <a:lstStyle/>
          <a:p>
            <a:fld id="{9ED02AE2-7DAD-4645-BC87-240DD35DB531}" type="slidenum">
              <a:rPr lang="en-US" smtClean="0"/>
              <a:t>3</a:t>
            </a:fld>
            <a:endParaRPr lang="en-US" dirty="0"/>
          </a:p>
        </p:txBody>
      </p:sp>
    </p:spTree>
    <p:extLst>
      <p:ext uri="{BB962C8B-B14F-4D97-AF65-F5344CB8AC3E}">
        <p14:creationId xmlns:p14="http://schemas.microsoft.com/office/powerpoint/2010/main" val="4178834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Module</a:t>
            </a:r>
          </a:p>
        </p:txBody>
      </p:sp>
      <p:sp>
        <p:nvSpPr>
          <p:cNvPr id="3" name="Slide Number Placeholder 2"/>
          <p:cNvSpPr>
            <a:spLocks noGrp="1"/>
          </p:cNvSpPr>
          <p:nvPr>
            <p:ph type="sldNum" sz="quarter" idx="12"/>
          </p:nvPr>
        </p:nvSpPr>
        <p:spPr/>
        <p:txBody>
          <a:bodyPr/>
          <a:lstStyle/>
          <a:p>
            <a:fld id="{9ED02AE2-7DAD-4645-BC87-240DD35DB531}" type="slidenum">
              <a:rPr lang="en-US" smtClean="0"/>
              <a:t>30</a:t>
            </a:fld>
            <a:endParaRPr lang="en-US" dirty="0"/>
          </a:p>
        </p:txBody>
      </p:sp>
    </p:spTree>
    <p:extLst>
      <p:ext uri="{BB962C8B-B14F-4D97-AF65-F5344CB8AC3E}">
        <p14:creationId xmlns:p14="http://schemas.microsoft.com/office/powerpoint/2010/main" val="17160320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F4F726-E2F3-45CB-A654-05E8590B0925}"/>
              </a:ext>
            </a:extLst>
          </p:cNvPr>
          <p:cNvPicPr>
            <a:picLocks noChangeAspect="1"/>
          </p:cNvPicPr>
          <p:nvPr/>
        </p:nvPicPr>
        <p:blipFill>
          <a:blip r:embed="rId2"/>
          <a:stretch>
            <a:fillRect/>
          </a:stretch>
        </p:blipFill>
        <p:spPr>
          <a:xfrm>
            <a:off x="714607" y="2307070"/>
            <a:ext cx="7714785" cy="2625114"/>
          </a:xfrm>
          <a:prstGeom prst="rect">
            <a:avLst/>
          </a:prstGeom>
        </p:spPr>
      </p:pic>
      <p:sp>
        <p:nvSpPr>
          <p:cNvPr id="2" name="Title 1"/>
          <p:cNvSpPr>
            <a:spLocks noGrp="1"/>
          </p:cNvSpPr>
          <p:nvPr>
            <p:ph type="title"/>
          </p:nvPr>
        </p:nvSpPr>
        <p:spPr/>
        <p:txBody>
          <a:bodyPr/>
          <a:lstStyle/>
          <a:p>
            <a:r>
              <a:rPr lang="en-US" dirty="0"/>
              <a:t>Patient Search</a:t>
            </a:r>
          </a:p>
        </p:txBody>
      </p:sp>
      <p:sp>
        <p:nvSpPr>
          <p:cNvPr id="5" name="Content Placeholder 3"/>
          <p:cNvSpPr txBox="1">
            <a:spLocks/>
          </p:cNvSpPr>
          <p:nvPr/>
        </p:nvSpPr>
        <p:spPr>
          <a:xfrm>
            <a:off x="3838074" y="5160222"/>
            <a:ext cx="3356811" cy="1333216"/>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Auto-fill criteria used during last search.</a:t>
            </a:r>
          </a:p>
          <a:p>
            <a:pPr marL="514350" indent="-514350">
              <a:buFont typeface="+mj-lt"/>
              <a:buAutoNum type="arabicPeriod"/>
            </a:pPr>
            <a:r>
              <a:rPr lang="en-US" sz="2400" dirty="0"/>
              <a:t>Perform search.</a:t>
            </a:r>
          </a:p>
          <a:p>
            <a:pPr marL="514350" indent="-514350">
              <a:buFont typeface="+mj-lt"/>
              <a:buAutoNum type="arabicPeriod"/>
            </a:pPr>
            <a:endParaRPr lang="en-US" sz="2400" dirty="0"/>
          </a:p>
        </p:txBody>
      </p:sp>
      <p:sp>
        <p:nvSpPr>
          <p:cNvPr id="8" name="Oval 7"/>
          <p:cNvSpPr/>
          <p:nvPr/>
        </p:nvSpPr>
        <p:spPr>
          <a:xfrm>
            <a:off x="8155072" y="426115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2176097" y="4281861"/>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3" name="Slide Number Placeholder 2"/>
          <p:cNvSpPr>
            <a:spLocks noGrp="1"/>
          </p:cNvSpPr>
          <p:nvPr>
            <p:ph type="sldNum" sz="quarter" idx="12"/>
          </p:nvPr>
        </p:nvSpPr>
        <p:spPr/>
        <p:txBody>
          <a:bodyPr/>
          <a:lstStyle/>
          <a:p>
            <a:fld id="{9ED02AE2-7DAD-4645-BC87-240DD35DB531}" type="slidenum">
              <a:rPr lang="en-US" smtClean="0"/>
              <a:t>31</a:t>
            </a:fld>
            <a:endParaRPr lang="en-US" dirty="0"/>
          </a:p>
        </p:txBody>
      </p:sp>
    </p:spTree>
    <p:extLst>
      <p:ext uri="{BB962C8B-B14F-4D97-AF65-F5344CB8AC3E}">
        <p14:creationId xmlns:p14="http://schemas.microsoft.com/office/powerpoint/2010/main" val="22499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Search (cont.)</a:t>
            </a:r>
          </a:p>
        </p:txBody>
      </p:sp>
      <p:sp>
        <p:nvSpPr>
          <p:cNvPr id="3" name="Content Placeholder 2"/>
          <p:cNvSpPr>
            <a:spLocks noGrp="1"/>
          </p:cNvSpPr>
          <p:nvPr>
            <p:ph idx="1"/>
          </p:nvPr>
        </p:nvSpPr>
        <p:spPr/>
        <p:txBody>
          <a:bodyPr>
            <a:normAutofit/>
          </a:bodyPr>
          <a:lstStyle/>
          <a:p>
            <a:r>
              <a:rPr lang="en-US" dirty="0"/>
              <a:t>Minimum search criteria:</a:t>
            </a:r>
          </a:p>
          <a:p>
            <a:pPr lvl="1"/>
            <a:r>
              <a:rPr lang="en-US" dirty="0"/>
              <a:t>Patient ID</a:t>
            </a:r>
          </a:p>
          <a:p>
            <a:pPr lvl="1"/>
            <a:r>
              <a:rPr lang="en-US" dirty="0"/>
              <a:t>Identifier type and value </a:t>
            </a:r>
          </a:p>
          <a:p>
            <a:pPr lvl="1"/>
            <a:r>
              <a:rPr lang="en-US" dirty="0"/>
              <a:t>Patient date of birth (</a:t>
            </a:r>
            <a:r>
              <a:rPr lang="en-US" i="1" dirty="0"/>
              <a:t>user security function required</a:t>
            </a:r>
            <a:r>
              <a:rPr lang="en-US" dirty="0"/>
              <a:t>)</a:t>
            </a:r>
          </a:p>
          <a:p>
            <a:pPr lvl="1"/>
            <a:r>
              <a:rPr lang="en-US" dirty="0"/>
              <a:t>Two or more letters of patient first and last names</a:t>
            </a:r>
          </a:p>
          <a:p>
            <a:pPr lvl="1"/>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32</a:t>
            </a:fld>
            <a:endParaRPr lang="en-US" dirty="0"/>
          </a:p>
        </p:txBody>
      </p:sp>
    </p:spTree>
    <p:extLst>
      <p:ext uri="{BB962C8B-B14F-4D97-AF65-F5344CB8AC3E}">
        <p14:creationId xmlns:p14="http://schemas.microsoft.com/office/powerpoint/2010/main" val="514685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B723FB-6EE9-43D6-8660-1995C62C5705}"/>
              </a:ext>
            </a:extLst>
          </p:cNvPr>
          <p:cNvPicPr>
            <a:picLocks noChangeAspect="1"/>
          </p:cNvPicPr>
          <p:nvPr/>
        </p:nvPicPr>
        <p:blipFill>
          <a:blip r:embed="rId2"/>
          <a:stretch>
            <a:fillRect/>
          </a:stretch>
        </p:blipFill>
        <p:spPr>
          <a:xfrm>
            <a:off x="643345" y="1714621"/>
            <a:ext cx="6523809" cy="1942857"/>
          </a:xfrm>
          <a:prstGeom prst="rect">
            <a:avLst/>
          </a:prstGeom>
        </p:spPr>
      </p:pic>
      <p:sp>
        <p:nvSpPr>
          <p:cNvPr id="2" name="Title 1"/>
          <p:cNvSpPr>
            <a:spLocks noGrp="1"/>
          </p:cNvSpPr>
          <p:nvPr>
            <p:ph type="title"/>
          </p:nvPr>
        </p:nvSpPr>
        <p:spPr/>
        <p:txBody>
          <a:bodyPr/>
          <a:lstStyle/>
          <a:p>
            <a:r>
              <a:rPr lang="en-US" dirty="0"/>
              <a:t>Patient Search Results</a:t>
            </a:r>
          </a:p>
        </p:txBody>
      </p:sp>
      <p:sp>
        <p:nvSpPr>
          <p:cNvPr id="5" name="Content Placeholder 3"/>
          <p:cNvSpPr txBox="1">
            <a:spLocks/>
          </p:cNvSpPr>
          <p:nvPr/>
        </p:nvSpPr>
        <p:spPr>
          <a:xfrm>
            <a:off x="1930534" y="4220936"/>
            <a:ext cx="6157609" cy="1709288"/>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200" dirty="0"/>
              <a:t>Double-click a record to view </a:t>
            </a:r>
            <a:r>
              <a:rPr lang="en-US" sz="2200" b="1" dirty="0"/>
              <a:t>Patient Demographics</a:t>
            </a:r>
            <a:r>
              <a:rPr lang="en-US" sz="2200" dirty="0"/>
              <a:t>, or select a record and click a button to navigate to the respective screen.</a:t>
            </a:r>
          </a:p>
          <a:p>
            <a:pPr marL="514350" indent="-514350">
              <a:buFont typeface="+mj-lt"/>
              <a:buAutoNum type="arabicPeriod"/>
            </a:pPr>
            <a:r>
              <a:rPr lang="en-US" sz="2200" dirty="0"/>
              <a:t>If the record is not found, click to create a </a:t>
            </a:r>
            <a:r>
              <a:rPr lang="en-US" sz="2200" b="1" dirty="0"/>
              <a:t>New Patient </a:t>
            </a:r>
            <a:r>
              <a:rPr lang="en-US" sz="2200" dirty="0"/>
              <a:t>in the registry. </a:t>
            </a:r>
          </a:p>
          <a:p>
            <a:pPr marL="514350" indent="-514350">
              <a:buFont typeface="+mj-lt"/>
              <a:buAutoNum type="arabicPeriod"/>
            </a:pPr>
            <a:endParaRPr lang="en-US" sz="2200" dirty="0"/>
          </a:p>
        </p:txBody>
      </p:sp>
      <p:sp>
        <p:nvSpPr>
          <p:cNvPr id="8" name="Oval 7"/>
          <p:cNvSpPr/>
          <p:nvPr/>
        </p:nvSpPr>
        <p:spPr>
          <a:xfrm>
            <a:off x="5191941" y="298828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506185" y="217285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3" name="Slide Number Placeholder 2"/>
          <p:cNvSpPr>
            <a:spLocks noGrp="1"/>
          </p:cNvSpPr>
          <p:nvPr>
            <p:ph type="sldNum" sz="quarter" idx="12"/>
          </p:nvPr>
        </p:nvSpPr>
        <p:spPr>
          <a:xfrm>
            <a:off x="6457950" y="6356351"/>
            <a:ext cx="2057400" cy="365125"/>
          </a:xfrm>
        </p:spPr>
        <p:txBody>
          <a:bodyPr/>
          <a:lstStyle/>
          <a:p>
            <a:fld id="{9ED02AE2-7DAD-4645-BC87-240DD35DB531}" type="slidenum">
              <a:rPr lang="en-US" smtClean="0"/>
              <a:t>33</a:t>
            </a:fld>
            <a:endParaRPr lang="en-US" dirty="0"/>
          </a:p>
        </p:txBody>
      </p:sp>
    </p:spTree>
    <p:extLst>
      <p:ext uri="{BB962C8B-B14F-4D97-AF65-F5344CB8AC3E}">
        <p14:creationId xmlns:p14="http://schemas.microsoft.com/office/powerpoint/2010/main" val="2026300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0590E6-CDD9-4E82-9A05-72953CA2266E}"/>
              </a:ext>
            </a:extLst>
          </p:cNvPr>
          <p:cNvPicPr>
            <a:picLocks noChangeAspect="1"/>
          </p:cNvPicPr>
          <p:nvPr/>
        </p:nvPicPr>
        <p:blipFill>
          <a:blip r:embed="rId2"/>
          <a:stretch>
            <a:fillRect/>
          </a:stretch>
        </p:blipFill>
        <p:spPr>
          <a:xfrm>
            <a:off x="628650" y="1849462"/>
            <a:ext cx="7859235" cy="2358692"/>
          </a:xfrm>
          <a:prstGeom prst="rect">
            <a:avLst/>
          </a:prstGeom>
        </p:spPr>
      </p:pic>
      <p:sp>
        <p:nvSpPr>
          <p:cNvPr id="2" name="Title 1"/>
          <p:cNvSpPr>
            <a:spLocks noGrp="1"/>
          </p:cNvSpPr>
          <p:nvPr>
            <p:ph type="title"/>
          </p:nvPr>
        </p:nvSpPr>
        <p:spPr/>
        <p:txBody>
          <a:bodyPr/>
          <a:lstStyle/>
          <a:p>
            <a:r>
              <a:rPr lang="en-US" dirty="0"/>
              <a:t>Add New Patient</a:t>
            </a:r>
          </a:p>
        </p:txBody>
      </p:sp>
      <p:sp>
        <p:nvSpPr>
          <p:cNvPr id="5" name="Content Placeholder 3"/>
          <p:cNvSpPr txBox="1">
            <a:spLocks/>
          </p:cNvSpPr>
          <p:nvPr/>
        </p:nvSpPr>
        <p:spPr>
          <a:xfrm>
            <a:off x="1493195" y="4488678"/>
            <a:ext cx="6157609" cy="1250584"/>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Complete required fields: </a:t>
            </a:r>
            <a:r>
              <a:rPr lang="en-US" sz="2400" b="1" dirty="0"/>
              <a:t>Last Name</a:t>
            </a:r>
            <a:r>
              <a:rPr lang="en-US" sz="2400" dirty="0"/>
              <a:t>, </a:t>
            </a:r>
            <a:r>
              <a:rPr lang="en-US" sz="2400" b="1" dirty="0"/>
              <a:t>First Name</a:t>
            </a:r>
            <a:r>
              <a:rPr lang="en-US" sz="2400" dirty="0"/>
              <a:t>, </a:t>
            </a:r>
            <a:r>
              <a:rPr lang="en-US" sz="2400" b="1" dirty="0"/>
              <a:t>Date of Birth (DOB)</a:t>
            </a:r>
            <a:r>
              <a:rPr lang="en-US" sz="2400" dirty="0"/>
              <a:t>, and </a:t>
            </a:r>
            <a:r>
              <a:rPr lang="en-US" sz="2400" b="1" dirty="0"/>
              <a:t>Gender</a:t>
            </a:r>
            <a:r>
              <a:rPr lang="en-US" sz="2400" dirty="0"/>
              <a:t>.</a:t>
            </a:r>
          </a:p>
          <a:p>
            <a:pPr marL="514350" indent="-514350">
              <a:buFont typeface="+mj-lt"/>
              <a:buAutoNum type="arabicPeriod"/>
            </a:pPr>
            <a:r>
              <a:rPr lang="en-US" sz="2400" dirty="0"/>
              <a:t>Click </a:t>
            </a:r>
            <a:r>
              <a:rPr lang="en-US" sz="2400" b="1" dirty="0"/>
              <a:t>Create</a:t>
            </a:r>
            <a:r>
              <a:rPr lang="en-US" sz="2400" dirty="0"/>
              <a:t>.</a:t>
            </a:r>
          </a:p>
        </p:txBody>
      </p:sp>
      <p:sp>
        <p:nvSpPr>
          <p:cNvPr id="6" name="Oval 5"/>
          <p:cNvSpPr/>
          <p:nvPr/>
        </p:nvSpPr>
        <p:spPr>
          <a:xfrm>
            <a:off x="7349490" y="352672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1034747" y="171230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3" name="Slide Number Placeholder 2"/>
          <p:cNvSpPr>
            <a:spLocks noGrp="1"/>
          </p:cNvSpPr>
          <p:nvPr>
            <p:ph type="sldNum" sz="quarter" idx="12"/>
          </p:nvPr>
        </p:nvSpPr>
        <p:spPr/>
        <p:txBody>
          <a:bodyPr/>
          <a:lstStyle/>
          <a:p>
            <a:fld id="{9ED02AE2-7DAD-4645-BC87-240DD35DB531}" type="slidenum">
              <a:rPr lang="en-US" smtClean="0"/>
              <a:t>34</a:t>
            </a:fld>
            <a:endParaRPr lang="en-US" dirty="0"/>
          </a:p>
        </p:txBody>
      </p:sp>
    </p:spTree>
    <p:extLst>
      <p:ext uri="{BB962C8B-B14F-4D97-AF65-F5344CB8AC3E}">
        <p14:creationId xmlns:p14="http://schemas.microsoft.com/office/powerpoint/2010/main" val="124145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0A64A97-014B-41A6-AE44-3548F1699A09}"/>
              </a:ext>
            </a:extLst>
          </p:cNvPr>
          <p:cNvPicPr>
            <a:picLocks noChangeAspect="1"/>
          </p:cNvPicPr>
          <p:nvPr/>
        </p:nvPicPr>
        <p:blipFill>
          <a:blip r:embed="rId2"/>
          <a:stretch>
            <a:fillRect/>
          </a:stretch>
        </p:blipFill>
        <p:spPr>
          <a:xfrm>
            <a:off x="628649" y="1594218"/>
            <a:ext cx="6505575" cy="4554850"/>
          </a:xfrm>
          <a:prstGeom prst="rect">
            <a:avLst/>
          </a:prstGeom>
        </p:spPr>
      </p:pic>
      <p:sp>
        <p:nvSpPr>
          <p:cNvPr id="2" name="Title 1"/>
          <p:cNvSpPr>
            <a:spLocks noGrp="1"/>
          </p:cNvSpPr>
          <p:nvPr>
            <p:ph type="title"/>
          </p:nvPr>
        </p:nvSpPr>
        <p:spPr/>
        <p:txBody>
          <a:bodyPr/>
          <a:lstStyle/>
          <a:p>
            <a:r>
              <a:rPr lang="en-US" dirty="0"/>
              <a:t>Possible Duplicates</a:t>
            </a:r>
          </a:p>
        </p:txBody>
      </p:sp>
      <p:sp>
        <p:nvSpPr>
          <p:cNvPr id="5" name="Content Placeholder 3"/>
          <p:cNvSpPr txBox="1">
            <a:spLocks/>
          </p:cNvSpPr>
          <p:nvPr/>
        </p:nvSpPr>
        <p:spPr>
          <a:xfrm>
            <a:off x="2731679" y="1598244"/>
            <a:ext cx="6157609" cy="1250584"/>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Possible duplicate patients are identified.</a:t>
            </a:r>
          </a:p>
          <a:p>
            <a:pPr marL="514350" indent="-514350">
              <a:buFont typeface="+mj-lt"/>
              <a:buAutoNum type="arabicPeriod"/>
            </a:pPr>
            <a:r>
              <a:rPr lang="en-US" sz="2400" dirty="0"/>
              <a:t>If the patient is not in the possible duplicates list, click </a:t>
            </a:r>
            <a:r>
              <a:rPr lang="en-US" sz="2400" b="1" dirty="0"/>
              <a:t>Proceed with Create</a:t>
            </a:r>
            <a:r>
              <a:rPr lang="en-US" sz="2400" dirty="0"/>
              <a:t>.</a:t>
            </a:r>
          </a:p>
        </p:txBody>
      </p:sp>
      <p:sp>
        <p:nvSpPr>
          <p:cNvPr id="6" name="Oval 5"/>
          <p:cNvSpPr/>
          <p:nvPr/>
        </p:nvSpPr>
        <p:spPr>
          <a:xfrm>
            <a:off x="5458058" y="314515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2101215" y="373448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3" name="Slide Number Placeholder 2"/>
          <p:cNvSpPr>
            <a:spLocks noGrp="1"/>
          </p:cNvSpPr>
          <p:nvPr>
            <p:ph type="sldNum" sz="quarter" idx="12"/>
          </p:nvPr>
        </p:nvSpPr>
        <p:spPr/>
        <p:txBody>
          <a:bodyPr/>
          <a:lstStyle/>
          <a:p>
            <a:fld id="{9ED02AE2-7DAD-4645-BC87-240DD35DB531}" type="slidenum">
              <a:rPr lang="en-US" smtClean="0"/>
              <a:t>35</a:t>
            </a:fld>
            <a:endParaRPr lang="en-US" dirty="0"/>
          </a:p>
        </p:txBody>
      </p:sp>
    </p:spTree>
    <p:extLst>
      <p:ext uri="{BB962C8B-B14F-4D97-AF65-F5344CB8AC3E}">
        <p14:creationId xmlns:p14="http://schemas.microsoft.com/office/powerpoint/2010/main" val="16609636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37AC7D-90D4-494C-87DE-D28B68773AC9}"/>
              </a:ext>
            </a:extLst>
          </p:cNvPr>
          <p:cNvPicPr>
            <a:picLocks noChangeAspect="1"/>
          </p:cNvPicPr>
          <p:nvPr/>
        </p:nvPicPr>
        <p:blipFill>
          <a:blip r:embed="rId3"/>
          <a:stretch>
            <a:fillRect/>
          </a:stretch>
        </p:blipFill>
        <p:spPr>
          <a:xfrm>
            <a:off x="498757" y="1542886"/>
            <a:ext cx="8146486" cy="3772227"/>
          </a:xfrm>
          <a:prstGeom prst="rect">
            <a:avLst/>
          </a:prstGeom>
        </p:spPr>
      </p:pic>
      <p:sp>
        <p:nvSpPr>
          <p:cNvPr id="2" name="Title 1"/>
          <p:cNvSpPr>
            <a:spLocks noGrp="1"/>
          </p:cNvSpPr>
          <p:nvPr>
            <p:ph type="title"/>
          </p:nvPr>
        </p:nvSpPr>
        <p:spPr/>
        <p:txBody>
          <a:bodyPr/>
          <a:lstStyle/>
          <a:p>
            <a:r>
              <a:rPr lang="en-US" dirty="0"/>
              <a:t>Add New Patient (cont.)</a:t>
            </a:r>
          </a:p>
        </p:txBody>
      </p:sp>
      <p:sp>
        <p:nvSpPr>
          <p:cNvPr id="4" name="Content Placeholder 3"/>
          <p:cNvSpPr txBox="1">
            <a:spLocks/>
          </p:cNvSpPr>
          <p:nvPr/>
        </p:nvSpPr>
        <p:spPr>
          <a:xfrm>
            <a:off x="4082414" y="4800090"/>
            <a:ext cx="4414076" cy="1250584"/>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Complete required fields on </a:t>
            </a:r>
            <a:r>
              <a:rPr lang="en-US" sz="2400" b="1" dirty="0"/>
              <a:t>Demographics</a:t>
            </a:r>
            <a:r>
              <a:rPr lang="en-US" sz="2400" dirty="0"/>
              <a:t> screen.</a:t>
            </a:r>
          </a:p>
          <a:p>
            <a:pPr marL="514350" indent="-514350">
              <a:buFont typeface="+mj-lt"/>
              <a:buAutoNum type="arabicPeriod"/>
            </a:pPr>
            <a:r>
              <a:rPr lang="en-US" sz="2400" dirty="0"/>
              <a:t>Click </a:t>
            </a:r>
            <a:r>
              <a:rPr lang="en-US" sz="2400" b="1" dirty="0"/>
              <a:t>Update</a:t>
            </a:r>
            <a:r>
              <a:rPr lang="en-US" sz="2400" dirty="0"/>
              <a:t>.</a:t>
            </a:r>
          </a:p>
        </p:txBody>
      </p:sp>
      <p:sp>
        <p:nvSpPr>
          <p:cNvPr id="6" name="Oval 5"/>
          <p:cNvSpPr/>
          <p:nvPr/>
        </p:nvSpPr>
        <p:spPr>
          <a:xfrm>
            <a:off x="660182" y="4116361"/>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3" name="Slide Number Placeholder 2"/>
          <p:cNvSpPr>
            <a:spLocks noGrp="1"/>
          </p:cNvSpPr>
          <p:nvPr>
            <p:ph type="sldNum" sz="quarter" idx="12"/>
          </p:nvPr>
        </p:nvSpPr>
        <p:spPr/>
        <p:txBody>
          <a:bodyPr/>
          <a:lstStyle/>
          <a:p>
            <a:fld id="{9ED02AE2-7DAD-4645-BC87-240DD35DB531}" type="slidenum">
              <a:rPr lang="en-US" smtClean="0"/>
              <a:t>36</a:t>
            </a:fld>
            <a:endParaRPr lang="en-US" dirty="0"/>
          </a:p>
        </p:txBody>
      </p:sp>
      <p:sp>
        <p:nvSpPr>
          <p:cNvPr id="5" name="Oval 4"/>
          <p:cNvSpPr/>
          <p:nvPr/>
        </p:nvSpPr>
        <p:spPr>
          <a:xfrm>
            <a:off x="8520841" y="140572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417048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4C982F-F421-4399-B9A0-921B95CF2950}"/>
              </a:ext>
            </a:extLst>
          </p:cNvPr>
          <p:cNvPicPr>
            <a:picLocks noChangeAspect="1"/>
          </p:cNvPicPr>
          <p:nvPr/>
        </p:nvPicPr>
        <p:blipFill>
          <a:blip r:embed="rId2"/>
          <a:stretch>
            <a:fillRect/>
          </a:stretch>
        </p:blipFill>
        <p:spPr>
          <a:xfrm>
            <a:off x="536858" y="1690689"/>
            <a:ext cx="8070279" cy="1973751"/>
          </a:xfrm>
          <a:prstGeom prst="rect">
            <a:avLst/>
          </a:prstGeom>
        </p:spPr>
      </p:pic>
      <p:sp>
        <p:nvSpPr>
          <p:cNvPr id="2" name="Title 1"/>
          <p:cNvSpPr>
            <a:spLocks noGrp="1"/>
          </p:cNvSpPr>
          <p:nvPr>
            <p:ph type="title"/>
          </p:nvPr>
        </p:nvSpPr>
        <p:spPr/>
        <p:txBody>
          <a:bodyPr/>
          <a:lstStyle/>
          <a:p>
            <a:r>
              <a:rPr lang="en-US" dirty="0"/>
              <a:t>Patient Demographics</a:t>
            </a:r>
          </a:p>
        </p:txBody>
      </p:sp>
      <p:sp>
        <p:nvSpPr>
          <p:cNvPr id="4" name="Content Placeholder 3"/>
          <p:cNvSpPr txBox="1">
            <a:spLocks/>
          </p:cNvSpPr>
          <p:nvPr/>
        </p:nvSpPr>
        <p:spPr>
          <a:xfrm>
            <a:off x="628649" y="3900815"/>
            <a:ext cx="7886699" cy="2052309"/>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200" dirty="0"/>
              <a:t>Patient Header</a:t>
            </a:r>
          </a:p>
          <a:p>
            <a:pPr marL="514350" indent="-514350">
              <a:buFont typeface="+mj-lt"/>
              <a:buAutoNum type="arabicPeriod"/>
            </a:pPr>
            <a:r>
              <a:rPr lang="en-US" sz="2200" dirty="0"/>
              <a:t>Links to Patient Reports/Forms</a:t>
            </a:r>
          </a:p>
          <a:p>
            <a:pPr marL="514350" indent="-514350">
              <a:buFont typeface="+mj-lt"/>
              <a:buAutoNum type="arabicPeriod"/>
            </a:pPr>
            <a:r>
              <a:rPr lang="en-US" sz="2200" dirty="0"/>
              <a:t>Links to open new windows to manage/view additional patient info</a:t>
            </a:r>
          </a:p>
          <a:p>
            <a:pPr marL="514350" indent="-514350">
              <a:buFont typeface="+mj-lt"/>
              <a:buAutoNum type="arabicPeriod"/>
            </a:pPr>
            <a:r>
              <a:rPr lang="en-US" sz="2200" dirty="0"/>
              <a:t>Links to different sections of demographics screen</a:t>
            </a:r>
          </a:p>
          <a:p>
            <a:pPr marL="514350" indent="-514350">
              <a:buFont typeface="+mj-lt"/>
              <a:buAutoNum type="arabicPeriod"/>
            </a:pPr>
            <a:endParaRPr lang="en-US" sz="2200" dirty="0"/>
          </a:p>
          <a:p>
            <a:pPr marL="514350" indent="-514350">
              <a:buFont typeface="+mj-lt"/>
              <a:buAutoNum type="arabicPeriod"/>
            </a:pPr>
            <a:endParaRPr lang="en-US" sz="2200" dirty="0"/>
          </a:p>
        </p:txBody>
      </p:sp>
      <p:sp>
        <p:nvSpPr>
          <p:cNvPr id="5" name="Oval 4"/>
          <p:cNvSpPr/>
          <p:nvPr/>
        </p:nvSpPr>
        <p:spPr>
          <a:xfrm>
            <a:off x="6919305" y="194429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6" name="Oval 5"/>
          <p:cNvSpPr/>
          <p:nvPr/>
        </p:nvSpPr>
        <p:spPr>
          <a:xfrm>
            <a:off x="5723706" y="151279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7" name="Oval 6"/>
          <p:cNvSpPr/>
          <p:nvPr/>
        </p:nvSpPr>
        <p:spPr>
          <a:xfrm>
            <a:off x="7488901" y="194429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8" name="Oval 7"/>
          <p:cNvSpPr/>
          <p:nvPr/>
        </p:nvSpPr>
        <p:spPr>
          <a:xfrm>
            <a:off x="584437" y="329184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9" name="Slide Number Placeholder 8"/>
          <p:cNvSpPr>
            <a:spLocks noGrp="1"/>
          </p:cNvSpPr>
          <p:nvPr>
            <p:ph type="sldNum" sz="quarter" idx="12"/>
          </p:nvPr>
        </p:nvSpPr>
        <p:spPr/>
        <p:txBody>
          <a:bodyPr/>
          <a:lstStyle/>
          <a:p>
            <a:fld id="{9ED02AE2-7DAD-4645-BC87-240DD35DB531}" type="slidenum">
              <a:rPr lang="en-US" smtClean="0"/>
              <a:t>37</a:t>
            </a:fld>
            <a:endParaRPr lang="en-US" dirty="0"/>
          </a:p>
        </p:txBody>
      </p:sp>
    </p:spTree>
    <p:extLst>
      <p:ext uri="{BB962C8B-B14F-4D97-AF65-F5344CB8AC3E}">
        <p14:creationId xmlns:p14="http://schemas.microsoft.com/office/powerpoint/2010/main" val="212630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09EF6D-7A65-4CC6-9CB5-0BB235FB2902}"/>
              </a:ext>
            </a:extLst>
          </p:cNvPr>
          <p:cNvPicPr>
            <a:picLocks noChangeAspect="1"/>
          </p:cNvPicPr>
          <p:nvPr/>
        </p:nvPicPr>
        <p:blipFill>
          <a:blip r:embed="rId3"/>
          <a:stretch>
            <a:fillRect/>
          </a:stretch>
        </p:blipFill>
        <p:spPr>
          <a:xfrm>
            <a:off x="628650" y="1690688"/>
            <a:ext cx="7067550" cy="3330879"/>
          </a:xfrm>
          <a:prstGeom prst="rect">
            <a:avLst/>
          </a:prstGeom>
        </p:spPr>
      </p:pic>
      <p:sp>
        <p:nvSpPr>
          <p:cNvPr id="2" name="Title 1"/>
          <p:cNvSpPr>
            <a:spLocks noGrp="1"/>
          </p:cNvSpPr>
          <p:nvPr>
            <p:ph type="title"/>
          </p:nvPr>
        </p:nvSpPr>
        <p:spPr/>
        <p:txBody>
          <a:bodyPr/>
          <a:lstStyle/>
          <a:p>
            <a:r>
              <a:rPr lang="en-US" dirty="0"/>
              <a:t>Patient Demographics (cont.)</a:t>
            </a:r>
          </a:p>
        </p:txBody>
      </p:sp>
      <p:sp>
        <p:nvSpPr>
          <p:cNvPr id="4" name="Content Placeholder 3"/>
          <p:cNvSpPr txBox="1">
            <a:spLocks/>
          </p:cNvSpPr>
          <p:nvPr/>
        </p:nvSpPr>
        <p:spPr>
          <a:xfrm>
            <a:off x="2569142" y="4664977"/>
            <a:ext cx="5946208" cy="1712316"/>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200" dirty="0"/>
              <a:t>Enter </a:t>
            </a:r>
            <a:r>
              <a:rPr lang="en-US" sz="2200" b="1" dirty="0"/>
              <a:t>Primary Contact</a:t>
            </a:r>
            <a:r>
              <a:rPr lang="en-US" sz="2200" dirty="0"/>
              <a:t> (Emergency Contact)</a:t>
            </a:r>
          </a:p>
          <a:p>
            <a:pPr marL="514350" indent="-514350">
              <a:buFont typeface="+mj-lt"/>
              <a:buAutoNum type="arabicPeriod"/>
            </a:pPr>
            <a:r>
              <a:rPr lang="en-US" sz="2200" dirty="0"/>
              <a:t>Enter patient </a:t>
            </a:r>
            <a:r>
              <a:rPr lang="en-US" sz="2200" b="1" dirty="0"/>
              <a:t>Alias</a:t>
            </a:r>
          </a:p>
          <a:p>
            <a:pPr marL="514350" indent="-514350">
              <a:buFont typeface="+mj-lt"/>
              <a:buAutoNum type="arabicPeriod"/>
            </a:pPr>
            <a:r>
              <a:rPr lang="en-US" sz="2200" dirty="0"/>
              <a:t>Record up to 3 </a:t>
            </a:r>
            <a:r>
              <a:rPr lang="en-US" sz="2200" b="1" dirty="0"/>
              <a:t>Sources of Health Insurance</a:t>
            </a:r>
          </a:p>
          <a:p>
            <a:pPr marL="514350" indent="-514350">
              <a:buFont typeface="+mj-lt"/>
              <a:buAutoNum type="arabicPeriod"/>
            </a:pPr>
            <a:r>
              <a:rPr lang="en-US" sz="2200" dirty="0"/>
              <a:t>Enter patient </a:t>
            </a:r>
            <a:r>
              <a:rPr lang="en-US" sz="2200" b="1" dirty="0"/>
              <a:t>Phone</a:t>
            </a:r>
            <a:r>
              <a:rPr lang="en-US" sz="2200" dirty="0"/>
              <a:t> number(s) and/or </a:t>
            </a:r>
            <a:r>
              <a:rPr lang="en-US" sz="2200" b="1" dirty="0"/>
              <a:t>E-mail</a:t>
            </a:r>
          </a:p>
        </p:txBody>
      </p:sp>
      <p:sp>
        <p:nvSpPr>
          <p:cNvPr id="5" name="Oval 4"/>
          <p:cNvSpPr/>
          <p:nvPr/>
        </p:nvSpPr>
        <p:spPr>
          <a:xfrm>
            <a:off x="491490" y="252351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6" name="Oval 5"/>
          <p:cNvSpPr/>
          <p:nvPr/>
        </p:nvSpPr>
        <p:spPr>
          <a:xfrm>
            <a:off x="491490" y="191284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7" name="Oval 6"/>
          <p:cNvSpPr/>
          <p:nvPr/>
        </p:nvSpPr>
        <p:spPr>
          <a:xfrm>
            <a:off x="491490" y="321896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3" name="Slide Number Placeholder 2"/>
          <p:cNvSpPr>
            <a:spLocks noGrp="1"/>
          </p:cNvSpPr>
          <p:nvPr>
            <p:ph type="sldNum" sz="quarter" idx="12"/>
          </p:nvPr>
        </p:nvSpPr>
        <p:spPr/>
        <p:txBody>
          <a:bodyPr/>
          <a:lstStyle/>
          <a:p>
            <a:fld id="{9ED02AE2-7DAD-4645-BC87-240DD35DB531}" type="slidenum">
              <a:rPr lang="en-US" smtClean="0"/>
              <a:t>38</a:t>
            </a:fld>
            <a:endParaRPr lang="en-US" dirty="0"/>
          </a:p>
        </p:txBody>
      </p:sp>
      <p:sp>
        <p:nvSpPr>
          <p:cNvPr id="11" name="Oval 10">
            <a:extLst>
              <a:ext uri="{FF2B5EF4-FFF2-40B4-BE49-F238E27FC236}">
                <a16:creationId xmlns:a16="http://schemas.microsoft.com/office/drawing/2014/main" id="{984EE452-FDB4-4774-B433-E0FC406072C8}"/>
              </a:ext>
            </a:extLst>
          </p:cNvPr>
          <p:cNvSpPr/>
          <p:nvPr/>
        </p:nvSpPr>
        <p:spPr>
          <a:xfrm>
            <a:off x="491490" y="421909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Tree>
    <p:extLst>
      <p:ext uri="{BB962C8B-B14F-4D97-AF65-F5344CB8AC3E}">
        <p14:creationId xmlns:p14="http://schemas.microsoft.com/office/powerpoint/2010/main" val="2586720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F57B2D-2AB3-40D8-AF0A-D697A118441F}"/>
              </a:ext>
            </a:extLst>
          </p:cNvPr>
          <p:cNvPicPr>
            <a:picLocks noChangeAspect="1"/>
          </p:cNvPicPr>
          <p:nvPr/>
        </p:nvPicPr>
        <p:blipFill>
          <a:blip r:embed="rId2"/>
          <a:stretch>
            <a:fillRect/>
          </a:stretch>
        </p:blipFill>
        <p:spPr>
          <a:xfrm>
            <a:off x="860738" y="1382852"/>
            <a:ext cx="7422523" cy="4092295"/>
          </a:xfrm>
          <a:prstGeom prst="rect">
            <a:avLst/>
          </a:prstGeom>
        </p:spPr>
      </p:pic>
      <p:sp>
        <p:nvSpPr>
          <p:cNvPr id="2" name="Title 1"/>
          <p:cNvSpPr>
            <a:spLocks noGrp="1"/>
          </p:cNvSpPr>
          <p:nvPr>
            <p:ph type="title"/>
          </p:nvPr>
        </p:nvSpPr>
        <p:spPr/>
        <p:txBody>
          <a:bodyPr/>
          <a:lstStyle/>
          <a:p>
            <a:r>
              <a:rPr lang="en-US" dirty="0"/>
              <a:t>Patient Demographics (cont.)</a:t>
            </a:r>
          </a:p>
        </p:txBody>
      </p:sp>
      <p:sp>
        <p:nvSpPr>
          <p:cNvPr id="4" name="Content Placeholder 3"/>
          <p:cNvSpPr txBox="1">
            <a:spLocks/>
          </p:cNvSpPr>
          <p:nvPr/>
        </p:nvSpPr>
        <p:spPr>
          <a:xfrm>
            <a:off x="2068752" y="4571782"/>
            <a:ext cx="6446598" cy="1583717"/>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Mailing Address </a:t>
            </a:r>
            <a:r>
              <a:rPr lang="en-US" sz="2400" dirty="0"/>
              <a:t>and </a:t>
            </a:r>
            <a:r>
              <a:rPr lang="en-US" sz="2400" b="1" dirty="0"/>
              <a:t>Physical Address</a:t>
            </a:r>
            <a:r>
              <a:rPr lang="en-US" sz="2400" dirty="0"/>
              <a:t> are required</a:t>
            </a:r>
            <a:endParaRPr lang="en-US" sz="2400" b="1" dirty="0"/>
          </a:p>
          <a:p>
            <a:r>
              <a:rPr lang="en-US" sz="2400" dirty="0"/>
              <a:t>City/County/ZIP mappings are maintained by administrators in the system code tables</a:t>
            </a:r>
          </a:p>
        </p:txBody>
      </p:sp>
      <p:sp>
        <p:nvSpPr>
          <p:cNvPr id="5" name="Slide Number Placeholder 4"/>
          <p:cNvSpPr>
            <a:spLocks noGrp="1"/>
          </p:cNvSpPr>
          <p:nvPr>
            <p:ph type="sldNum" sz="quarter" idx="12"/>
          </p:nvPr>
        </p:nvSpPr>
        <p:spPr/>
        <p:txBody>
          <a:bodyPr/>
          <a:lstStyle/>
          <a:p>
            <a:fld id="{9ED02AE2-7DAD-4645-BC87-240DD35DB531}" type="slidenum">
              <a:rPr lang="en-US" smtClean="0"/>
              <a:t>39</a:t>
            </a:fld>
            <a:endParaRPr lang="en-US" dirty="0"/>
          </a:p>
        </p:txBody>
      </p:sp>
    </p:spTree>
    <p:extLst>
      <p:ext uri="{BB962C8B-B14F-4D97-AF65-F5344CB8AC3E}">
        <p14:creationId xmlns:p14="http://schemas.microsoft.com/office/powerpoint/2010/main" val="109314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Patients Module</a:t>
            </a:r>
          </a:p>
        </p:txBody>
      </p:sp>
      <p:sp>
        <p:nvSpPr>
          <p:cNvPr id="3" name="Content Placeholder 2"/>
          <p:cNvSpPr>
            <a:spLocks noGrp="1"/>
          </p:cNvSpPr>
          <p:nvPr>
            <p:ph idx="1"/>
          </p:nvPr>
        </p:nvSpPr>
        <p:spPr/>
        <p:txBody>
          <a:bodyPr/>
          <a:lstStyle/>
          <a:p>
            <a:r>
              <a:rPr lang="en-US" dirty="0"/>
              <a:t>Central repository shared by all users within the system</a:t>
            </a:r>
          </a:p>
          <a:p>
            <a:r>
              <a:rPr lang="en-US" dirty="0"/>
              <a:t>Tracks demographic information, local identifiers, patient programs, events, notes, exemptions precautions/contraindications, etc.</a:t>
            </a:r>
          </a:p>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4</a:t>
            </a:fld>
            <a:endParaRPr lang="en-US" dirty="0"/>
          </a:p>
        </p:txBody>
      </p:sp>
    </p:spTree>
    <p:extLst>
      <p:ext uri="{BB962C8B-B14F-4D97-AF65-F5344CB8AC3E}">
        <p14:creationId xmlns:p14="http://schemas.microsoft.com/office/powerpoint/2010/main" val="496528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F81F23-03BC-495B-8E96-23BB80656CA1}"/>
              </a:ext>
            </a:extLst>
          </p:cNvPr>
          <p:cNvPicPr>
            <a:picLocks noChangeAspect="1"/>
          </p:cNvPicPr>
          <p:nvPr/>
        </p:nvPicPr>
        <p:blipFill>
          <a:blip r:embed="rId3"/>
          <a:stretch>
            <a:fillRect/>
          </a:stretch>
        </p:blipFill>
        <p:spPr>
          <a:xfrm>
            <a:off x="628650" y="1690689"/>
            <a:ext cx="7886700" cy="2753881"/>
          </a:xfrm>
          <a:prstGeom prst="rect">
            <a:avLst/>
          </a:prstGeom>
        </p:spPr>
      </p:pic>
      <p:sp>
        <p:nvSpPr>
          <p:cNvPr id="2" name="Title 1"/>
          <p:cNvSpPr>
            <a:spLocks noGrp="1"/>
          </p:cNvSpPr>
          <p:nvPr>
            <p:ph type="title"/>
          </p:nvPr>
        </p:nvSpPr>
        <p:spPr/>
        <p:txBody>
          <a:bodyPr/>
          <a:lstStyle/>
          <a:p>
            <a:r>
              <a:rPr lang="en-US" dirty="0"/>
              <a:t>Patient Demographics (cont.)</a:t>
            </a:r>
          </a:p>
        </p:txBody>
      </p:sp>
      <p:sp>
        <p:nvSpPr>
          <p:cNvPr id="4" name="Content Placeholder 3"/>
          <p:cNvSpPr txBox="1">
            <a:spLocks/>
          </p:cNvSpPr>
          <p:nvPr/>
        </p:nvSpPr>
        <p:spPr>
          <a:xfrm>
            <a:off x="1610927" y="4688024"/>
            <a:ext cx="5922145" cy="1325564"/>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Select patient </a:t>
            </a:r>
            <a:r>
              <a:rPr lang="en-US" sz="2400" b="1" dirty="0"/>
              <a:t>Ethnicity</a:t>
            </a:r>
            <a:r>
              <a:rPr lang="en-US" sz="2400" dirty="0"/>
              <a:t>.</a:t>
            </a:r>
          </a:p>
          <a:p>
            <a:pPr marL="514350" indent="-514350">
              <a:buFont typeface="+mj-lt"/>
              <a:buAutoNum type="arabicPeriod"/>
            </a:pPr>
            <a:r>
              <a:rPr lang="en-US" sz="2400" dirty="0"/>
              <a:t>Select patient </a:t>
            </a:r>
            <a:r>
              <a:rPr lang="en-US" sz="2400" b="1" dirty="0"/>
              <a:t>Race(s)</a:t>
            </a:r>
            <a:r>
              <a:rPr lang="en-US" sz="2400" dirty="0"/>
              <a:t>.</a:t>
            </a:r>
          </a:p>
          <a:p>
            <a:pPr marL="514350" indent="-514350">
              <a:buFont typeface="+mj-lt"/>
              <a:buAutoNum type="arabicPeriod"/>
            </a:pPr>
            <a:r>
              <a:rPr lang="en-US" sz="2400" dirty="0"/>
              <a:t>Enter any </a:t>
            </a:r>
            <a:r>
              <a:rPr lang="en-US" sz="2400" b="1" dirty="0"/>
              <a:t>Comments</a:t>
            </a:r>
            <a:r>
              <a:rPr lang="en-US" sz="2400" dirty="0"/>
              <a:t> describing the </a:t>
            </a:r>
            <a:r>
              <a:rPr lang="en-US" sz="2400" b="1" dirty="0"/>
              <a:t>Race</a:t>
            </a:r>
            <a:r>
              <a:rPr lang="en-US" sz="2400" dirty="0"/>
              <a:t>.</a:t>
            </a:r>
          </a:p>
        </p:txBody>
      </p:sp>
      <p:sp>
        <p:nvSpPr>
          <p:cNvPr id="5" name="Oval 4"/>
          <p:cNvSpPr/>
          <p:nvPr/>
        </p:nvSpPr>
        <p:spPr>
          <a:xfrm>
            <a:off x="517994" y="285913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6" name="Oval 5"/>
          <p:cNvSpPr/>
          <p:nvPr/>
        </p:nvSpPr>
        <p:spPr>
          <a:xfrm>
            <a:off x="517994" y="233736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10" name="Oval 9"/>
          <p:cNvSpPr/>
          <p:nvPr/>
        </p:nvSpPr>
        <p:spPr>
          <a:xfrm>
            <a:off x="5979867" y="285913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 name="Slide Number Placeholder 6"/>
          <p:cNvSpPr>
            <a:spLocks noGrp="1"/>
          </p:cNvSpPr>
          <p:nvPr>
            <p:ph type="sldNum" sz="quarter" idx="12"/>
          </p:nvPr>
        </p:nvSpPr>
        <p:spPr/>
        <p:txBody>
          <a:bodyPr/>
          <a:lstStyle/>
          <a:p>
            <a:fld id="{9ED02AE2-7DAD-4645-BC87-240DD35DB531}" type="slidenum">
              <a:rPr lang="en-US" smtClean="0"/>
              <a:t>40</a:t>
            </a:fld>
            <a:endParaRPr lang="en-US" dirty="0"/>
          </a:p>
        </p:txBody>
      </p:sp>
    </p:spTree>
    <p:extLst>
      <p:ext uri="{BB962C8B-B14F-4D97-AF65-F5344CB8AC3E}">
        <p14:creationId xmlns:p14="http://schemas.microsoft.com/office/powerpoint/2010/main" val="11653298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C4824F-90C2-43C0-91EC-7C90CC7479CB}"/>
              </a:ext>
            </a:extLst>
          </p:cNvPr>
          <p:cNvPicPr>
            <a:picLocks noChangeAspect="1"/>
          </p:cNvPicPr>
          <p:nvPr/>
        </p:nvPicPr>
        <p:blipFill>
          <a:blip r:embed="rId3"/>
          <a:stretch>
            <a:fillRect/>
          </a:stretch>
        </p:blipFill>
        <p:spPr>
          <a:xfrm>
            <a:off x="925513" y="1675420"/>
            <a:ext cx="7292972" cy="1836579"/>
          </a:xfrm>
          <a:prstGeom prst="rect">
            <a:avLst/>
          </a:prstGeom>
        </p:spPr>
      </p:pic>
      <p:sp>
        <p:nvSpPr>
          <p:cNvPr id="2" name="Title 1"/>
          <p:cNvSpPr>
            <a:spLocks noGrp="1"/>
          </p:cNvSpPr>
          <p:nvPr>
            <p:ph type="title"/>
          </p:nvPr>
        </p:nvSpPr>
        <p:spPr/>
        <p:txBody>
          <a:bodyPr/>
          <a:lstStyle/>
          <a:p>
            <a:r>
              <a:rPr lang="en-US" dirty="0"/>
              <a:t>Patient Demographics (cont.)</a:t>
            </a:r>
          </a:p>
        </p:txBody>
      </p:sp>
      <p:sp>
        <p:nvSpPr>
          <p:cNvPr id="4" name="Content Placeholder 3"/>
          <p:cNvSpPr txBox="1">
            <a:spLocks/>
          </p:cNvSpPr>
          <p:nvPr/>
        </p:nvSpPr>
        <p:spPr>
          <a:xfrm>
            <a:off x="1583316" y="3597372"/>
            <a:ext cx="5977367" cy="726434"/>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200" b="1" dirty="0"/>
              <a:t>Birth Information</a:t>
            </a:r>
            <a:r>
              <a:rPr lang="en-US" sz="2200" dirty="0"/>
              <a:t> (some from Vitals import, some entered manually)</a:t>
            </a:r>
          </a:p>
        </p:txBody>
      </p:sp>
      <p:sp>
        <p:nvSpPr>
          <p:cNvPr id="8" name="Slide Number Placeholder 7"/>
          <p:cNvSpPr>
            <a:spLocks noGrp="1"/>
          </p:cNvSpPr>
          <p:nvPr>
            <p:ph type="sldNum" sz="quarter" idx="12"/>
          </p:nvPr>
        </p:nvSpPr>
        <p:spPr>
          <a:xfrm>
            <a:off x="6457950" y="6331131"/>
            <a:ext cx="2057400" cy="390345"/>
          </a:xfrm>
        </p:spPr>
        <p:txBody>
          <a:bodyPr/>
          <a:lstStyle/>
          <a:p>
            <a:fld id="{9ED02AE2-7DAD-4645-BC87-240DD35DB531}" type="slidenum">
              <a:rPr lang="en-US" smtClean="0"/>
              <a:t>41</a:t>
            </a:fld>
            <a:endParaRPr lang="en-US" dirty="0"/>
          </a:p>
        </p:txBody>
      </p:sp>
    </p:spTree>
    <p:extLst>
      <p:ext uri="{BB962C8B-B14F-4D97-AF65-F5344CB8AC3E}">
        <p14:creationId xmlns:p14="http://schemas.microsoft.com/office/powerpoint/2010/main" val="814210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32D6CDC-4EF8-40E3-BE7F-9A960AFC3DF5}"/>
              </a:ext>
            </a:extLst>
          </p:cNvPr>
          <p:cNvPicPr>
            <a:picLocks noChangeAspect="1"/>
          </p:cNvPicPr>
          <p:nvPr/>
        </p:nvPicPr>
        <p:blipFill>
          <a:blip r:embed="rId3"/>
          <a:stretch>
            <a:fillRect/>
          </a:stretch>
        </p:blipFill>
        <p:spPr>
          <a:xfrm>
            <a:off x="1237959" y="1499799"/>
            <a:ext cx="6668078" cy="3200677"/>
          </a:xfrm>
          <a:prstGeom prst="rect">
            <a:avLst/>
          </a:prstGeom>
        </p:spPr>
      </p:pic>
      <p:sp>
        <p:nvSpPr>
          <p:cNvPr id="2" name="Title 1"/>
          <p:cNvSpPr>
            <a:spLocks noGrp="1"/>
          </p:cNvSpPr>
          <p:nvPr>
            <p:ph type="title"/>
          </p:nvPr>
        </p:nvSpPr>
        <p:spPr/>
        <p:txBody>
          <a:bodyPr/>
          <a:lstStyle/>
          <a:p>
            <a:r>
              <a:rPr lang="en-US" dirty="0"/>
              <a:t>Patient Local IDs</a:t>
            </a:r>
          </a:p>
        </p:txBody>
      </p:sp>
      <p:sp>
        <p:nvSpPr>
          <p:cNvPr id="5" name="Slide Number Placeholder 4"/>
          <p:cNvSpPr>
            <a:spLocks noGrp="1"/>
          </p:cNvSpPr>
          <p:nvPr>
            <p:ph type="sldNum" sz="quarter" idx="12"/>
          </p:nvPr>
        </p:nvSpPr>
        <p:spPr/>
        <p:txBody>
          <a:bodyPr/>
          <a:lstStyle/>
          <a:p>
            <a:fld id="{9ED02AE2-7DAD-4645-BC87-240DD35DB531}" type="slidenum">
              <a:rPr lang="en-US" smtClean="0"/>
              <a:t>42</a:t>
            </a:fld>
            <a:endParaRPr lang="en-US" dirty="0"/>
          </a:p>
        </p:txBody>
      </p:sp>
      <p:sp>
        <p:nvSpPr>
          <p:cNvPr id="4" name="Content Placeholder 3"/>
          <p:cNvSpPr txBox="1">
            <a:spLocks/>
          </p:cNvSpPr>
          <p:nvPr/>
        </p:nvSpPr>
        <p:spPr>
          <a:xfrm>
            <a:off x="1202090" y="4837344"/>
            <a:ext cx="6739816" cy="1245272"/>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Enter one local identifier per Provider/Clinic.</a:t>
            </a:r>
          </a:p>
          <a:p>
            <a:pPr marL="0" indent="0">
              <a:buNone/>
            </a:pPr>
            <a:r>
              <a:rPr lang="en-US" sz="2400" dirty="0"/>
              <a:t>Standard values are 15 characters or less. Longer values may be truncated during electronic exchange.</a:t>
            </a:r>
          </a:p>
        </p:txBody>
      </p:sp>
    </p:spTree>
    <p:extLst>
      <p:ext uri="{BB962C8B-B14F-4D97-AF65-F5344CB8AC3E}">
        <p14:creationId xmlns:p14="http://schemas.microsoft.com/office/powerpoint/2010/main" val="2479238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98A9CD-6D42-4496-B30F-A22A348F7AEF}"/>
              </a:ext>
            </a:extLst>
          </p:cNvPr>
          <p:cNvPicPr>
            <a:picLocks noChangeAspect="1"/>
          </p:cNvPicPr>
          <p:nvPr/>
        </p:nvPicPr>
        <p:blipFill>
          <a:blip r:embed="rId3"/>
          <a:stretch>
            <a:fillRect/>
          </a:stretch>
        </p:blipFill>
        <p:spPr>
          <a:xfrm>
            <a:off x="450717" y="1570359"/>
            <a:ext cx="8535140" cy="3596952"/>
          </a:xfrm>
          <a:prstGeom prst="rect">
            <a:avLst/>
          </a:prstGeom>
        </p:spPr>
      </p:pic>
      <p:sp>
        <p:nvSpPr>
          <p:cNvPr id="2" name="Title 1"/>
          <p:cNvSpPr>
            <a:spLocks noGrp="1"/>
          </p:cNvSpPr>
          <p:nvPr>
            <p:ph type="title"/>
          </p:nvPr>
        </p:nvSpPr>
        <p:spPr>
          <a:xfrm>
            <a:off x="542157" y="317998"/>
            <a:ext cx="7886700" cy="1325563"/>
          </a:xfrm>
        </p:spPr>
        <p:txBody>
          <a:bodyPr/>
          <a:lstStyle/>
          <a:p>
            <a:r>
              <a:rPr lang="en-US" dirty="0"/>
              <a:t>Patient Programs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02AE2-7DAD-4645-BC87-240DD35DB5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2EBA9582-8B34-49B5-865B-070BD76D20B3}"/>
              </a:ext>
            </a:extLst>
          </p:cNvPr>
          <p:cNvSpPr/>
          <p:nvPr/>
        </p:nvSpPr>
        <p:spPr>
          <a:xfrm>
            <a:off x="1457325" y="5167311"/>
            <a:ext cx="6229350" cy="757130"/>
          </a:xfrm>
          <a:prstGeom prst="rect">
            <a:avLst/>
          </a:prstGeom>
          <a:ln>
            <a:solidFill>
              <a:schemeClr val="tx1"/>
            </a:solidFill>
          </a:ln>
        </p:spPr>
        <p:txBody>
          <a:bodyPr wrap="square">
            <a:spAutoFit/>
          </a:bodyPr>
          <a:lstStyle/>
          <a:p>
            <a:pPr lvl="0" algn="ctr">
              <a:lnSpc>
                <a:spcPct val="90000"/>
              </a:lnSpc>
              <a:spcBef>
                <a:spcPts val="1000"/>
              </a:spcBef>
              <a:defRPr/>
            </a:pPr>
            <a:r>
              <a:rPr lang="en-US" sz="2400" dirty="0">
                <a:solidFill>
                  <a:prstClr val="black"/>
                </a:solidFill>
              </a:rPr>
              <a:t>Patient Programs screen supports both </a:t>
            </a:r>
            <a:r>
              <a:rPr lang="en-US" sz="2400" b="1" dirty="0">
                <a:solidFill>
                  <a:prstClr val="black"/>
                </a:solidFill>
              </a:rPr>
              <a:t>Clinic Status </a:t>
            </a:r>
            <a:r>
              <a:rPr lang="en-US" sz="2400" dirty="0">
                <a:solidFill>
                  <a:prstClr val="black"/>
                </a:solidFill>
              </a:rPr>
              <a:t>and </a:t>
            </a:r>
            <a:r>
              <a:rPr lang="en-US" sz="2400" b="1" dirty="0">
                <a:solidFill>
                  <a:prstClr val="black"/>
                </a:solidFill>
              </a:rPr>
              <a:t>Jurisdiction Status</a:t>
            </a:r>
            <a:r>
              <a:rPr lang="en-US" sz="2400" dirty="0">
                <a:solidFill>
                  <a:prstClr val="black"/>
                </a:solidFill>
              </a:rPr>
              <a:t>. </a:t>
            </a:r>
          </a:p>
        </p:txBody>
      </p:sp>
    </p:spTree>
    <p:extLst>
      <p:ext uri="{BB962C8B-B14F-4D97-AF65-F5344CB8AC3E}">
        <p14:creationId xmlns:p14="http://schemas.microsoft.com/office/powerpoint/2010/main" val="31451006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E8C4-6077-478A-A5D9-9E64666C73A6}"/>
              </a:ext>
            </a:extLst>
          </p:cNvPr>
          <p:cNvSpPr>
            <a:spLocks noGrp="1"/>
          </p:cNvSpPr>
          <p:nvPr>
            <p:ph type="title"/>
          </p:nvPr>
        </p:nvSpPr>
        <p:spPr/>
        <p:txBody>
          <a:bodyPr/>
          <a:lstStyle/>
          <a:p>
            <a:r>
              <a:rPr lang="en-US" dirty="0"/>
              <a:t>Clinic Status Options</a:t>
            </a:r>
          </a:p>
        </p:txBody>
      </p:sp>
      <p:sp>
        <p:nvSpPr>
          <p:cNvPr id="3" name="Slide Number Placeholder 2">
            <a:extLst>
              <a:ext uri="{FF2B5EF4-FFF2-40B4-BE49-F238E27FC236}">
                <a16:creationId xmlns:a16="http://schemas.microsoft.com/office/drawing/2014/main" id="{3C9F1C93-E24E-4248-816B-0B4CE110E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02AE2-7DAD-4645-BC87-240DD35DB5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4C47411-0AB5-4067-82BA-648397083229}"/>
              </a:ext>
            </a:extLst>
          </p:cNvPr>
          <p:cNvSpPr>
            <a:spLocks noGrp="1"/>
          </p:cNvSpPr>
          <p:nvPr>
            <p:ph idx="1"/>
          </p:nvPr>
        </p:nvSpPr>
        <p:spPr/>
        <p:txBody>
          <a:bodyPr>
            <a:normAutofit lnSpcReduction="10000"/>
          </a:bodyPr>
          <a:lstStyle/>
          <a:p>
            <a:pPr fontAlgn="t"/>
            <a:r>
              <a:rPr lang="en-US" dirty="0"/>
              <a:t>Active</a:t>
            </a:r>
          </a:p>
          <a:p>
            <a:pPr fontAlgn="t"/>
            <a:r>
              <a:rPr lang="en-US" dirty="0"/>
              <a:t>Inactive – No Longer a Patient</a:t>
            </a:r>
          </a:p>
          <a:p>
            <a:pPr lvl="1" fontAlgn="t"/>
            <a:r>
              <a:rPr lang="en-US" dirty="0"/>
              <a:t>Auto-selected if a patient’s default clinic changes as a result of an administered vaccination</a:t>
            </a:r>
          </a:p>
          <a:p>
            <a:pPr lvl="1" fontAlgn="t"/>
            <a:r>
              <a:rPr lang="en-US" dirty="0"/>
              <a:t>Manual updates allowed on </a:t>
            </a:r>
            <a:r>
              <a:rPr lang="en-US" i="1" dirty="0"/>
              <a:t>Patient Programs</a:t>
            </a:r>
            <a:r>
              <a:rPr lang="en-US" dirty="0"/>
              <a:t> page and/or </a:t>
            </a:r>
            <a:r>
              <a:rPr lang="en-US" i="1" dirty="0"/>
              <a:t>Inactivate Patients</a:t>
            </a:r>
            <a:r>
              <a:rPr lang="en-US" dirty="0"/>
              <a:t> report</a:t>
            </a:r>
          </a:p>
          <a:p>
            <a:pPr fontAlgn="t"/>
            <a:r>
              <a:rPr lang="en-US" dirty="0"/>
              <a:t>Inactive – Lost to Follow Up</a:t>
            </a:r>
          </a:p>
          <a:p>
            <a:pPr lvl="1" fontAlgn="t"/>
            <a:r>
              <a:rPr lang="en-US" dirty="0"/>
              <a:t>Patients included in at least 3 reminder/recalls AND</a:t>
            </a:r>
          </a:p>
          <a:p>
            <a:pPr lvl="1" fontAlgn="t"/>
            <a:r>
              <a:rPr lang="en-US" dirty="0"/>
              <a:t>Patients with no vaccinations in the last 120 days</a:t>
            </a:r>
          </a:p>
          <a:p>
            <a:pPr fontAlgn="t"/>
            <a:r>
              <a:rPr lang="en-US" dirty="0"/>
              <a:t>Deceased</a:t>
            </a:r>
          </a:p>
          <a:p>
            <a:pPr fontAlgn="t"/>
            <a:r>
              <a:rPr lang="en-US" dirty="0"/>
              <a:t>Opted Out</a:t>
            </a:r>
          </a:p>
          <a:p>
            <a:endParaRPr lang="en-US" dirty="0"/>
          </a:p>
        </p:txBody>
      </p:sp>
    </p:spTree>
    <p:extLst>
      <p:ext uri="{BB962C8B-B14F-4D97-AF65-F5344CB8AC3E}">
        <p14:creationId xmlns:p14="http://schemas.microsoft.com/office/powerpoint/2010/main" val="24338905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3B7548-C118-4F3A-99FD-77727F07021A}"/>
              </a:ext>
            </a:extLst>
          </p:cNvPr>
          <p:cNvPicPr>
            <a:picLocks noChangeAspect="1"/>
          </p:cNvPicPr>
          <p:nvPr/>
        </p:nvPicPr>
        <p:blipFill>
          <a:blip r:embed="rId3"/>
          <a:stretch>
            <a:fillRect/>
          </a:stretch>
        </p:blipFill>
        <p:spPr>
          <a:xfrm>
            <a:off x="456459" y="1448950"/>
            <a:ext cx="8550381" cy="3566469"/>
          </a:xfrm>
          <a:prstGeom prst="rect">
            <a:avLst/>
          </a:prstGeom>
        </p:spPr>
      </p:pic>
      <p:sp>
        <p:nvSpPr>
          <p:cNvPr id="2" name="Title 1">
            <a:extLst>
              <a:ext uri="{FF2B5EF4-FFF2-40B4-BE49-F238E27FC236}">
                <a16:creationId xmlns:a16="http://schemas.microsoft.com/office/drawing/2014/main" id="{3026E8C4-6077-478A-A5D9-9E64666C73A6}"/>
              </a:ext>
            </a:extLst>
          </p:cNvPr>
          <p:cNvSpPr>
            <a:spLocks noGrp="1"/>
          </p:cNvSpPr>
          <p:nvPr>
            <p:ph type="title"/>
          </p:nvPr>
        </p:nvSpPr>
        <p:spPr/>
        <p:txBody>
          <a:bodyPr/>
          <a:lstStyle/>
          <a:p>
            <a:r>
              <a:rPr lang="en-US" dirty="0"/>
              <a:t>Update Clinic Status</a:t>
            </a:r>
          </a:p>
        </p:txBody>
      </p:sp>
      <p:sp>
        <p:nvSpPr>
          <p:cNvPr id="3" name="Slide Number Placeholder 2">
            <a:extLst>
              <a:ext uri="{FF2B5EF4-FFF2-40B4-BE49-F238E27FC236}">
                <a16:creationId xmlns:a16="http://schemas.microsoft.com/office/drawing/2014/main" id="{3C9F1C93-E24E-4248-816B-0B4CE110E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02AE2-7DAD-4645-BC87-240DD35DB5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3ECD383-498B-472B-A721-B9AE9705E3B3}"/>
              </a:ext>
            </a:extLst>
          </p:cNvPr>
          <p:cNvSpPr/>
          <p:nvPr/>
        </p:nvSpPr>
        <p:spPr>
          <a:xfrm>
            <a:off x="6427470" y="3845891"/>
            <a:ext cx="208825" cy="208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2" name="Oval 11">
            <a:extLst>
              <a:ext uri="{FF2B5EF4-FFF2-40B4-BE49-F238E27FC236}">
                <a16:creationId xmlns:a16="http://schemas.microsoft.com/office/drawing/2014/main" id="{39E4942D-0F7F-442B-AF8D-CFE5F6496B0A}"/>
              </a:ext>
            </a:extLst>
          </p:cNvPr>
          <p:cNvSpPr/>
          <p:nvPr/>
        </p:nvSpPr>
        <p:spPr>
          <a:xfrm>
            <a:off x="7232105" y="4022943"/>
            <a:ext cx="208825" cy="208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5" name="Content Placeholder 4">
            <a:extLst>
              <a:ext uri="{FF2B5EF4-FFF2-40B4-BE49-F238E27FC236}">
                <a16:creationId xmlns:a16="http://schemas.microsoft.com/office/drawing/2014/main" id="{A1BE67E8-3570-4BB2-8571-CD27C77F7E91}"/>
              </a:ext>
            </a:extLst>
          </p:cNvPr>
          <p:cNvSpPr>
            <a:spLocks noGrp="1"/>
          </p:cNvSpPr>
          <p:nvPr>
            <p:ph idx="1"/>
          </p:nvPr>
        </p:nvSpPr>
        <p:spPr>
          <a:xfrm>
            <a:off x="628650" y="4773680"/>
            <a:ext cx="7886700" cy="1420255"/>
          </a:xfrm>
          <a:solidFill>
            <a:schemeClr val="bg1"/>
          </a:solidFill>
          <a:ln>
            <a:solidFill>
              <a:schemeClr val="tx1"/>
            </a:solidFill>
          </a:ln>
        </p:spPr>
        <p:txBody>
          <a:bodyPr>
            <a:normAutofit/>
          </a:bodyPr>
          <a:lstStyle/>
          <a:p>
            <a:pPr marL="514350" indent="-514350">
              <a:lnSpc>
                <a:spcPct val="120000"/>
              </a:lnSpc>
              <a:spcBef>
                <a:spcPts val="0"/>
              </a:spcBef>
              <a:buFont typeface="+mj-lt"/>
              <a:buAutoNum type="arabicPeriod"/>
            </a:pPr>
            <a:r>
              <a:rPr lang="en-US" sz="2400" dirty="0"/>
              <a:t>Mark </a:t>
            </a:r>
            <a:r>
              <a:rPr lang="en-US" sz="2400" b="1" dirty="0"/>
              <a:t>Patient Deceased </a:t>
            </a:r>
            <a:r>
              <a:rPr lang="en-US" sz="2400" dirty="0"/>
              <a:t>(requires </a:t>
            </a:r>
            <a:r>
              <a:rPr lang="en-US" sz="2400" i="1" dirty="0"/>
              <a:t>EDIT DECEASED </a:t>
            </a:r>
            <a:r>
              <a:rPr lang="en-US" sz="2400" dirty="0"/>
              <a:t>SF)</a:t>
            </a:r>
          </a:p>
          <a:p>
            <a:pPr marL="514350" indent="-514350">
              <a:lnSpc>
                <a:spcPct val="120000"/>
              </a:lnSpc>
              <a:spcBef>
                <a:spcPts val="0"/>
              </a:spcBef>
              <a:buFont typeface="+mj-lt"/>
              <a:buAutoNum type="arabicPeriod"/>
            </a:pPr>
            <a:r>
              <a:rPr lang="en-US" sz="2400" dirty="0"/>
              <a:t>Mark </a:t>
            </a:r>
            <a:r>
              <a:rPr lang="en-US" sz="2400" b="1" dirty="0"/>
              <a:t>Patient Inactive at Clinic </a:t>
            </a:r>
            <a:r>
              <a:rPr lang="en-US" sz="2400" dirty="0"/>
              <a:t>(No Longer a Patient) – requires </a:t>
            </a:r>
            <a:r>
              <a:rPr lang="en-US" sz="2400" i="1" cap="all" dirty="0"/>
              <a:t>Modify Patient Program Enrollments </a:t>
            </a:r>
            <a:r>
              <a:rPr lang="en-US" sz="2400" dirty="0"/>
              <a:t>SF</a:t>
            </a:r>
          </a:p>
        </p:txBody>
      </p:sp>
    </p:spTree>
    <p:extLst>
      <p:ext uri="{BB962C8B-B14F-4D97-AF65-F5344CB8AC3E}">
        <p14:creationId xmlns:p14="http://schemas.microsoft.com/office/powerpoint/2010/main" val="30138405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372804-734D-456C-AC4C-484F956F5E15}"/>
              </a:ext>
            </a:extLst>
          </p:cNvPr>
          <p:cNvPicPr>
            <a:picLocks noChangeAspect="1"/>
          </p:cNvPicPr>
          <p:nvPr/>
        </p:nvPicPr>
        <p:blipFill>
          <a:blip r:embed="rId3"/>
          <a:stretch>
            <a:fillRect/>
          </a:stretch>
        </p:blipFill>
        <p:spPr>
          <a:xfrm>
            <a:off x="786034" y="1579774"/>
            <a:ext cx="7571932" cy="3158346"/>
          </a:xfrm>
          <a:prstGeom prst="rect">
            <a:avLst/>
          </a:prstGeom>
        </p:spPr>
      </p:pic>
      <p:sp>
        <p:nvSpPr>
          <p:cNvPr id="2" name="Title 1">
            <a:extLst>
              <a:ext uri="{FF2B5EF4-FFF2-40B4-BE49-F238E27FC236}">
                <a16:creationId xmlns:a16="http://schemas.microsoft.com/office/drawing/2014/main" id="{3026E8C4-6077-478A-A5D9-9E64666C73A6}"/>
              </a:ext>
            </a:extLst>
          </p:cNvPr>
          <p:cNvSpPr>
            <a:spLocks noGrp="1"/>
          </p:cNvSpPr>
          <p:nvPr>
            <p:ph type="title"/>
          </p:nvPr>
        </p:nvSpPr>
        <p:spPr/>
        <p:txBody>
          <a:bodyPr/>
          <a:lstStyle/>
          <a:p>
            <a:r>
              <a:rPr lang="en-US" dirty="0"/>
              <a:t>Update Clinic Status (cont.)</a:t>
            </a:r>
          </a:p>
        </p:txBody>
      </p:sp>
      <p:sp>
        <p:nvSpPr>
          <p:cNvPr id="3" name="Slide Number Placeholder 2">
            <a:extLst>
              <a:ext uri="{FF2B5EF4-FFF2-40B4-BE49-F238E27FC236}">
                <a16:creationId xmlns:a16="http://schemas.microsoft.com/office/drawing/2014/main" id="{3C9F1C93-E24E-4248-816B-0B4CE110E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02AE2-7DAD-4645-BC87-240DD35DB5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3ECD383-498B-472B-A721-B9AE9705E3B3}"/>
              </a:ext>
            </a:extLst>
          </p:cNvPr>
          <p:cNvSpPr/>
          <p:nvPr/>
        </p:nvSpPr>
        <p:spPr>
          <a:xfrm>
            <a:off x="5087277" y="4045777"/>
            <a:ext cx="208825" cy="208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2" name="Oval 11">
            <a:extLst>
              <a:ext uri="{FF2B5EF4-FFF2-40B4-BE49-F238E27FC236}">
                <a16:creationId xmlns:a16="http://schemas.microsoft.com/office/drawing/2014/main" id="{39E4942D-0F7F-442B-AF8D-CFE5F6496B0A}"/>
              </a:ext>
            </a:extLst>
          </p:cNvPr>
          <p:cNvSpPr/>
          <p:nvPr/>
        </p:nvSpPr>
        <p:spPr>
          <a:xfrm>
            <a:off x="5975460" y="4234506"/>
            <a:ext cx="208825" cy="208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5" name="Content Placeholder 4">
            <a:extLst>
              <a:ext uri="{FF2B5EF4-FFF2-40B4-BE49-F238E27FC236}">
                <a16:creationId xmlns:a16="http://schemas.microsoft.com/office/drawing/2014/main" id="{A1BE67E8-3570-4BB2-8571-CD27C77F7E91}"/>
              </a:ext>
            </a:extLst>
          </p:cNvPr>
          <p:cNvSpPr>
            <a:spLocks noGrp="1"/>
          </p:cNvSpPr>
          <p:nvPr>
            <p:ph idx="1"/>
          </p:nvPr>
        </p:nvSpPr>
        <p:spPr>
          <a:xfrm>
            <a:off x="628650" y="4804112"/>
            <a:ext cx="7886700" cy="1420255"/>
          </a:xfrm>
          <a:solidFill>
            <a:schemeClr val="bg1"/>
          </a:solidFill>
          <a:ln>
            <a:solidFill>
              <a:schemeClr val="tx1"/>
            </a:solidFill>
          </a:ln>
        </p:spPr>
        <p:txBody>
          <a:bodyPr>
            <a:normAutofit/>
          </a:bodyPr>
          <a:lstStyle/>
          <a:p>
            <a:pPr marL="514350" indent="-514350">
              <a:lnSpc>
                <a:spcPct val="120000"/>
              </a:lnSpc>
              <a:spcBef>
                <a:spcPts val="0"/>
              </a:spcBef>
              <a:buFont typeface="+mj-lt"/>
              <a:buAutoNum type="arabicPeriod"/>
            </a:pPr>
            <a:r>
              <a:rPr lang="en-US" sz="2400" b="1" dirty="0"/>
              <a:t>Change Clinic </a:t>
            </a:r>
            <a:r>
              <a:rPr lang="en-US" sz="2400" dirty="0"/>
              <a:t>where patient is Active – requires </a:t>
            </a:r>
            <a:r>
              <a:rPr lang="en-US" sz="2400" i="1" cap="all" dirty="0"/>
              <a:t>Modify Patient Program Enrollments </a:t>
            </a:r>
            <a:r>
              <a:rPr lang="en-US" sz="2400" dirty="0"/>
              <a:t>SF</a:t>
            </a:r>
          </a:p>
          <a:p>
            <a:pPr marL="514350" indent="-514350">
              <a:lnSpc>
                <a:spcPct val="120000"/>
              </a:lnSpc>
              <a:spcBef>
                <a:spcPts val="0"/>
              </a:spcBef>
              <a:buFont typeface="+mj-lt"/>
              <a:buAutoNum type="arabicPeriod"/>
            </a:pPr>
            <a:r>
              <a:rPr lang="en-US" sz="2400" b="1" dirty="0"/>
              <a:t>Opt Out Patient </a:t>
            </a:r>
            <a:r>
              <a:rPr lang="en-US" sz="2400" dirty="0"/>
              <a:t>(requires </a:t>
            </a:r>
            <a:r>
              <a:rPr lang="en-US" sz="2400" i="1" dirty="0"/>
              <a:t>EDIT OPT OUT PATIENT </a:t>
            </a:r>
            <a:r>
              <a:rPr lang="en-US" sz="2400" dirty="0"/>
              <a:t>SF)</a:t>
            </a:r>
          </a:p>
        </p:txBody>
      </p:sp>
    </p:spTree>
    <p:extLst>
      <p:ext uri="{BB962C8B-B14F-4D97-AF65-F5344CB8AC3E}">
        <p14:creationId xmlns:p14="http://schemas.microsoft.com/office/powerpoint/2010/main" val="761615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960D98-8701-4A70-824D-E78E060B0134}"/>
              </a:ext>
            </a:extLst>
          </p:cNvPr>
          <p:cNvPicPr>
            <a:picLocks noChangeAspect="1"/>
          </p:cNvPicPr>
          <p:nvPr/>
        </p:nvPicPr>
        <p:blipFill>
          <a:blip r:embed="rId3"/>
          <a:stretch>
            <a:fillRect/>
          </a:stretch>
        </p:blipFill>
        <p:spPr>
          <a:xfrm>
            <a:off x="1348460" y="1319094"/>
            <a:ext cx="6447079" cy="5037257"/>
          </a:xfrm>
          <a:prstGeom prst="rect">
            <a:avLst/>
          </a:prstGeom>
        </p:spPr>
      </p:pic>
      <p:sp>
        <p:nvSpPr>
          <p:cNvPr id="2" name="Title 1">
            <a:extLst>
              <a:ext uri="{FF2B5EF4-FFF2-40B4-BE49-F238E27FC236}">
                <a16:creationId xmlns:a16="http://schemas.microsoft.com/office/drawing/2014/main" id="{54FA8AC0-09F2-491C-AD24-8E0ADF5BCBDF}"/>
              </a:ext>
            </a:extLst>
          </p:cNvPr>
          <p:cNvSpPr>
            <a:spLocks noGrp="1"/>
          </p:cNvSpPr>
          <p:nvPr>
            <p:ph type="title"/>
          </p:nvPr>
        </p:nvSpPr>
        <p:spPr/>
        <p:txBody>
          <a:bodyPr/>
          <a:lstStyle/>
          <a:p>
            <a:r>
              <a:rPr lang="en-US" dirty="0"/>
              <a:t>Mark Patient Inactive at Clinic</a:t>
            </a:r>
          </a:p>
        </p:txBody>
      </p:sp>
      <p:sp>
        <p:nvSpPr>
          <p:cNvPr id="4" name="Slide Number Placeholder 3">
            <a:extLst>
              <a:ext uri="{FF2B5EF4-FFF2-40B4-BE49-F238E27FC236}">
                <a16:creationId xmlns:a16="http://schemas.microsoft.com/office/drawing/2014/main" id="{4A58BE4B-6DE4-4341-8F98-BEEED9EDB983}"/>
              </a:ext>
            </a:extLst>
          </p:cNvPr>
          <p:cNvSpPr>
            <a:spLocks noGrp="1"/>
          </p:cNvSpPr>
          <p:nvPr>
            <p:ph type="sldNum" sz="quarter" idx="12"/>
          </p:nvPr>
        </p:nvSpPr>
        <p:spPr/>
        <p:txBody>
          <a:bodyPr/>
          <a:lstStyle/>
          <a:p>
            <a:fld id="{9ED02AE2-7DAD-4645-BC87-240DD35DB531}" type="slidenum">
              <a:rPr lang="en-US" smtClean="0"/>
              <a:t>47</a:t>
            </a:fld>
            <a:endParaRPr lang="en-US" dirty="0"/>
          </a:p>
        </p:txBody>
      </p:sp>
    </p:spTree>
    <p:extLst>
      <p:ext uri="{BB962C8B-B14F-4D97-AF65-F5344CB8AC3E}">
        <p14:creationId xmlns:p14="http://schemas.microsoft.com/office/powerpoint/2010/main" val="2957610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AB6B-78D1-49D4-A014-EA87A08332C1}"/>
              </a:ext>
            </a:extLst>
          </p:cNvPr>
          <p:cNvSpPr>
            <a:spLocks noGrp="1"/>
          </p:cNvSpPr>
          <p:nvPr>
            <p:ph type="title"/>
          </p:nvPr>
        </p:nvSpPr>
        <p:spPr/>
        <p:txBody>
          <a:bodyPr/>
          <a:lstStyle/>
          <a:p>
            <a:r>
              <a:rPr lang="en-US" dirty="0"/>
              <a:t>Patient Programs History</a:t>
            </a:r>
          </a:p>
        </p:txBody>
      </p:sp>
      <p:sp>
        <p:nvSpPr>
          <p:cNvPr id="3" name="Slide Number Placeholder 2">
            <a:extLst>
              <a:ext uri="{FF2B5EF4-FFF2-40B4-BE49-F238E27FC236}">
                <a16:creationId xmlns:a16="http://schemas.microsoft.com/office/drawing/2014/main" id="{54205863-8A6F-4199-9DB2-46C85E69B9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02AE2-7DAD-4645-BC87-240DD35DB5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30B962E-4B38-4062-B8B4-9AE5F642B17F}"/>
              </a:ext>
            </a:extLst>
          </p:cNvPr>
          <p:cNvPicPr>
            <a:picLocks noChangeAspect="1"/>
          </p:cNvPicPr>
          <p:nvPr/>
        </p:nvPicPr>
        <p:blipFill>
          <a:blip r:embed="rId3"/>
          <a:stretch>
            <a:fillRect/>
          </a:stretch>
        </p:blipFill>
        <p:spPr>
          <a:xfrm>
            <a:off x="628650" y="1690689"/>
            <a:ext cx="7886700" cy="4156717"/>
          </a:xfrm>
          <a:prstGeom prst="rect">
            <a:avLst/>
          </a:prstGeom>
        </p:spPr>
      </p:pic>
    </p:spTree>
    <p:extLst>
      <p:ext uri="{BB962C8B-B14F-4D97-AF65-F5344CB8AC3E}">
        <p14:creationId xmlns:p14="http://schemas.microsoft.com/office/powerpoint/2010/main" val="3817864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6E8C4-6077-478A-A5D9-9E64666C73A6}"/>
              </a:ext>
            </a:extLst>
          </p:cNvPr>
          <p:cNvSpPr>
            <a:spLocks noGrp="1"/>
          </p:cNvSpPr>
          <p:nvPr>
            <p:ph type="title"/>
          </p:nvPr>
        </p:nvSpPr>
        <p:spPr/>
        <p:txBody>
          <a:bodyPr/>
          <a:lstStyle/>
          <a:p>
            <a:r>
              <a:rPr lang="en-US" dirty="0"/>
              <a:t>Jurisdiction Status Options</a:t>
            </a:r>
          </a:p>
        </p:txBody>
      </p:sp>
      <p:sp>
        <p:nvSpPr>
          <p:cNvPr id="3" name="Slide Number Placeholder 2">
            <a:extLst>
              <a:ext uri="{FF2B5EF4-FFF2-40B4-BE49-F238E27FC236}">
                <a16:creationId xmlns:a16="http://schemas.microsoft.com/office/drawing/2014/main" id="{3C9F1C93-E24E-4248-816B-0B4CE110E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02AE2-7DAD-4645-BC87-240DD35DB5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4C47411-0AB5-4067-82BA-648397083229}"/>
              </a:ext>
            </a:extLst>
          </p:cNvPr>
          <p:cNvSpPr>
            <a:spLocks noGrp="1"/>
          </p:cNvSpPr>
          <p:nvPr>
            <p:ph idx="1"/>
          </p:nvPr>
        </p:nvSpPr>
        <p:spPr/>
        <p:txBody>
          <a:bodyPr>
            <a:normAutofit/>
          </a:bodyPr>
          <a:lstStyle/>
          <a:p>
            <a:pPr fontAlgn="t"/>
            <a:r>
              <a:rPr lang="en-US" dirty="0"/>
              <a:t>Active</a:t>
            </a:r>
          </a:p>
          <a:p>
            <a:pPr fontAlgn="t"/>
            <a:r>
              <a:rPr lang="en-US" dirty="0"/>
              <a:t>Inactive (Outside Jurisdiction) </a:t>
            </a:r>
          </a:p>
          <a:p>
            <a:pPr fontAlgn="t"/>
            <a:r>
              <a:rPr lang="en-US" dirty="0"/>
              <a:t>Unknown (No Address – No Vaccination)</a:t>
            </a:r>
          </a:p>
          <a:p>
            <a:pPr fontAlgn="t"/>
            <a:r>
              <a:rPr lang="en-US" dirty="0"/>
              <a:t>Unknown (No Activity for Extended Period of Time)</a:t>
            </a:r>
          </a:p>
          <a:p>
            <a:pPr fontAlgn="t"/>
            <a:r>
              <a:rPr lang="en-US" dirty="0"/>
              <a:t>Deceased</a:t>
            </a:r>
          </a:p>
          <a:p>
            <a:pPr fontAlgn="t"/>
            <a:r>
              <a:rPr lang="en-US" dirty="0"/>
              <a:t>Opted Out</a:t>
            </a:r>
          </a:p>
          <a:p>
            <a:endParaRPr lang="en-US" dirty="0"/>
          </a:p>
        </p:txBody>
      </p:sp>
    </p:spTree>
    <p:extLst>
      <p:ext uri="{BB962C8B-B14F-4D97-AF65-F5344CB8AC3E}">
        <p14:creationId xmlns:p14="http://schemas.microsoft.com/office/powerpoint/2010/main" val="897481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 Module</a:t>
            </a:r>
          </a:p>
        </p:txBody>
      </p:sp>
      <p:sp>
        <p:nvSpPr>
          <p:cNvPr id="3" name="Content Placeholder 2"/>
          <p:cNvSpPr>
            <a:spLocks noGrp="1"/>
          </p:cNvSpPr>
          <p:nvPr>
            <p:ph idx="1"/>
          </p:nvPr>
        </p:nvSpPr>
        <p:spPr/>
        <p:txBody>
          <a:bodyPr/>
          <a:lstStyle/>
          <a:p>
            <a:r>
              <a:rPr lang="en-US" dirty="0"/>
              <a:t>Manages all immunizations entered directly into the registry and imported through interface(s)</a:t>
            </a:r>
          </a:p>
          <a:p>
            <a:r>
              <a:rPr lang="en-US" dirty="0"/>
              <a:t>Recommender identifies vaccines needed based on a patient’s age, vaccine history, and current ACIP immunization schedules</a:t>
            </a:r>
          </a:p>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5</a:t>
            </a:fld>
            <a:endParaRPr lang="en-US" dirty="0"/>
          </a:p>
        </p:txBody>
      </p:sp>
    </p:spTree>
    <p:extLst>
      <p:ext uri="{BB962C8B-B14F-4D97-AF65-F5344CB8AC3E}">
        <p14:creationId xmlns:p14="http://schemas.microsoft.com/office/powerpoint/2010/main" val="26698899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07BBE3-30C9-496C-92AC-1053088A8104}"/>
              </a:ext>
            </a:extLst>
          </p:cNvPr>
          <p:cNvPicPr>
            <a:picLocks noChangeAspect="1"/>
          </p:cNvPicPr>
          <p:nvPr/>
        </p:nvPicPr>
        <p:blipFill>
          <a:blip r:embed="rId3"/>
          <a:stretch>
            <a:fillRect/>
          </a:stretch>
        </p:blipFill>
        <p:spPr>
          <a:xfrm>
            <a:off x="431485" y="1386937"/>
            <a:ext cx="8504657" cy="3223539"/>
          </a:xfrm>
          <a:prstGeom prst="rect">
            <a:avLst/>
          </a:prstGeom>
        </p:spPr>
      </p:pic>
      <p:sp>
        <p:nvSpPr>
          <p:cNvPr id="2" name="Title 1">
            <a:extLst>
              <a:ext uri="{FF2B5EF4-FFF2-40B4-BE49-F238E27FC236}">
                <a16:creationId xmlns:a16="http://schemas.microsoft.com/office/drawing/2014/main" id="{3026E8C4-6077-478A-A5D9-9E64666C73A6}"/>
              </a:ext>
            </a:extLst>
          </p:cNvPr>
          <p:cNvSpPr>
            <a:spLocks noGrp="1"/>
          </p:cNvSpPr>
          <p:nvPr>
            <p:ph type="title"/>
          </p:nvPr>
        </p:nvSpPr>
        <p:spPr/>
        <p:txBody>
          <a:bodyPr/>
          <a:lstStyle/>
          <a:p>
            <a:r>
              <a:rPr lang="en-US" dirty="0"/>
              <a:t>Update Jurisdiction Status</a:t>
            </a:r>
          </a:p>
        </p:txBody>
      </p:sp>
      <p:sp>
        <p:nvSpPr>
          <p:cNvPr id="5" name="Content Placeholder 4">
            <a:extLst>
              <a:ext uri="{FF2B5EF4-FFF2-40B4-BE49-F238E27FC236}">
                <a16:creationId xmlns:a16="http://schemas.microsoft.com/office/drawing/2014/main" id="{A1BE67E8-3570-4BB2-8571-CD27C77F7E91}"/>
              </a:ext>
            </a:extLst>
          </p:cNvPr>
          <p:cNvSpPr>
            <a:spLocks noGrp="1"/>
          </p:cNvSpPr>
          <p:nvPr>
            <p:ph idx="1"/>
          </p:nvPr>
        </p:nvSpPr>
        <p:spPr>
          <a:xfrm>
            <a:off x="628650" y="4579996"/>
            <a:ext cx="8307492" cy="1654644"/>
          </a:xfrm>
          <a:solidFill>
            <a:schemeClr val="bg1"/>
          </a:solidFill>
          <a:ln>
            <a:solidFill>
              <a:schemeClr val="tx1"/>
            </a:solidFill>
          </a:ln>
        </p:spPr>
        <p:txBody>
          <a:bodyPr>
            <a:noAutofit/>
          </a:bodyPr>
          <a:lstStyle/>
          <a:p>
            <a:pPr marL="514350" indent="-514350">
              <a:lnSpc>
                <a:spcPct val="110000"/>
              </a:lnSpc>
              <a:spcBef>
                <a:spcPts val="0"/>
              </a:spcBef>
              <a:buFont typeface="+mj-lt"/>
              <a:buAutoNum type="arabicPeriod"/>
            </a:pPr>
            <a:r>
              <a:rPr lang="en-US" sz="2400" dirty="0"/>
              <a:t>Mark </a:t>
            </a:r>
            <a:r>
              <a:rPr lang="en-US" sz="2400" b="1" dirty="0"/>
              <a:t>Patient Deceased </a:t>
            </a:r>
            <a:r>
              <a:rPr lang="en-US" sz="2400" dirty="0"/>
              <a:t>(requires </a:t>
            </a:r>
            <a:r>
              <a:rPr lang="en-US" sz="2400" i="1" dirty="0"/>
              <a:t>EDIT DECEASED </a:t>
            </a:r>
            <a:r>
              <a:rPr lang="en-US" sz="2400" dirty="0"/>
              <a:t>SF)</a:t>
            </a:r>
          </a:p>
          <a:p>
            <a:pPr marL="514350" indent="-514350">
              <a:lnSpc>
                <a:spcPct val="110000"/>
              </a:lnSpc>
              <a:spcBef>
                <a:spcPts val="0"/>
              </a:spcBef>
              <a:buFont typeface="+mj-lt"/>
              <a:buAutoNum type="arabicPeriod"/>
            </a:pPr>
            <a:r>
              <a:rPr lang="en-US" sz="2400" b="1" dirty="0"/>
              <a:t>Opt Out Patient </a:t>
            </a:r>
            <a:r>
              <a:rPr lang="en-US" sz="2400" dirty="0"/>
              <a:t>(requires </a:t>
            </a:r>
            <a:r>
              <a:rPr lang="en-US" sz="2400" i="1" dirty="0"/>
              <a:t>EDIT OPT OUT PATIENT </a:t>
            </a:r>
            <a:r>
              <a:rPr lang="en-US" sz="2400" dirty="0"/>
              <a:t>SF)</a:t>
            </a:r>
          </a:p>
          <a:p>
            <a:pPr marL="514350" indent="-514350">
              <a:lnSpc>
                <a:spcPct val="110000"/>
              </a:lnSpc>
              <a:spcBef>
                <a:spcPts val="0"/>
              </a:spcBef>
              <a:buFont typeface="+mj-lt"/>
              <a:buAutoNum type="arabicPeriod"/>
            </a:pPr>
            <a:r>
              <a:rPr lang="en-US" sz="2400" b="1" dirty="0"/>
              <a:t>Mark Patient Inactive in Jurisdiction </a:t>
            </a:r>
            <a:r>
              <a:rPr lang="en-US" sz="2400" dirty="0"/>
              <a:t>– requires </a:t>
            </a:r>
            <a:r>
              <a:rPr lang="en-US" sz="2400" i="1" cap="all" dirty="0"/>
              <a:t>Modify Patient IZ Status – Jurisdiction </a:t>
            </a:r>
            <a:r>
              <a:rPr lang="en-US" sz="2400" dirty="0"/>
              <a:t>SF</a:t>
            </a:r>
          </a:p>
        </p:txBody>
      </p:sp>
      <p:sp>
        <p:nvSpPr>
          <p:cNvPr id="3" name="Slide Number Placeholder 2">
            <a:extLst>
              <a:ext uri="{FF2B5EF4-FFF2-40B4-BE49-F238E27FC236}">
                <a16:creationId xmlns:a16="http://schemas.microsoft.com/office/drawing/2014/main" id="{3C9F1C93-E24E-4248-816B-0B4CE110E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02AE2-7DAD-4645-BC87-240DD35DB5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F3ECD383-498B-472B-A721-B9AE9705E3B3}"/>
              </a:ext>
            </a:extLst>
          </p:cNvPr>
          <p:cNvSpPr/>
          <p:nvPr/>
        </p:nvSpPr>
        <p:spPr>
          <a:xfrm>
            <a:off x="6244799" y="3755853"/>
            <a:ext cx="208825" cy="208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1</a:t>
            </a:r>
          </a:p>
        </p:txBody>
      </p:sp>
      <p:sp>
        <p:nvSpPr>
          <p:cNvPr id="12" name="Oval 11">
            <a:extLst>
              <a:ext uri="{FF2B5EF4-FFF2-40B4-BE49-F238E27FC236}">
                <a16:creationId xmlns:a16="http://schemas.microsoft.com/office/drawing/2014/main" id="{39E4942D-0F7F-442B-AF8D-CFE5F6496B0A}"/>
              </a:ext>
            </a:extLst>
          </p:cNvPr>
          <p:cNvSpPr/>
          <p:nvPr/>
        </p:nvSpPr>
        <p:spPr>
          <a:xfrm>
            <a:off x="6159436" y="4038398"/>
            <a:ext cx="208825" cy="208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2</a:t>
            </a:r>
          </a:p>
        </p:txBody>
      </p:sp>
      <p:sp>
        <p:nvSpPr>
          <p:cNvPr id="13" name="Oval 12">
            <a:extLst>
              <a:ext uri="{FF2B5EF4-FFF2-40B4-BE49-F238E27FC236}">
                <a16:creationId xmlns:a16="http://schemas.microsoft.com/office/drawing/2014/main" id="{77A76B27-C672-4D99-BF6C-CFF049ED8099}"/>
              </a:ext>
            </a:extLst>
          </p:cNvPr>
          <p:cNvSpPr/>
          <p:nvPr/>
        </p:nvSpPr>
        <p:spPr>
          <a:xfrm>
            <a:off x="7165948" y="4247126"/>
            <a:ext cx="208825" cy="208825"/>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a:ea typeface="+mn-ea"/>
                <a:cs typeface="+mn-cs"/>
              </a:rPr>
              <a:t>3</a:t>
            </a:r>
          </a:p>
        </p:txBody>
      </p:sp>
    </p:spTree>
    <p:extLst>
      <p:ext uri="{BB962C8B-B14F-4D97-AF65-F5344CB8AC3E}">
        <p14:creationId xmlns:p14="http://schemas.microsoft.com/office/powerpoint/2010/main" val="25897847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8B2877-147C-4393-82EB-E9410609E21B}"/>
              </a:ext>
            </a:extLst>
          </p:cNvPr>
          <p:cNvPicPr>
            <a:picLocks noChangeAspect="1"/>
          </p:cNvPicPr>
          <p:nvPr/>
        </p:nvPicPr>
        <p:blipFill>
          <a:blip r:embed="rId2"/>
          <a:stretch>
            <a:fillRect/>
          </a:stretch>
        </p:blipFill>
        <p:spPr>
          <a:xfrm>
            <a:off x="407297" y="1690689"/>
            <a:ext cx="8603726" cy="2057578"/>
          </a:xfrm>
          <a:prstGeom prst="rect">
            <a:avLst/>
          </a:prstGeom>
        </p:spPr>
      </p:pic>
      <p:sp>
        <p:nvSpPr>
          <p:cNvPr id="2" name="Title 1">
            <a:extLst>
              <a:ext uri="{FF2B5EF4-FFF2-40B4-BE49-F238E27FC236}">
                <a16:creationId xmlns:a16="http://schemas.microsoft.com/office/drawing/2014/main" id="{A62B7137-0064-4ED9-B543-886B11776D3A}"/>
              </a:ext>
            </a:extLst>
          </p:cNvPr>
          <p:cNvSpPr>
            <a:spLocks noGrp="1"/>
          </p:cNvSpPr>
          <p:nvPr>
            <p:ph type="title"/>
          </p:nvPr>
        </p:nvSpPr>
        <p:spPr/>
        <p:txBody>
          <a:bodyPr/>
          <a:lstStyle/>
          <a:p>
            <a:r>
              <a:rPr lang="en-US" dirty="0"/>
              <a:t>Patient Emergency Contacts</a:t>
            </a:r>
          </a:p>
        </p:txBody>
      </p:sp>
      <p:sp>
        <p:nvSpPr>
          <p:cNvPr id="4" name="Slide Number Placeholder 3">
            <a:extLst>
              <a:ext uri="{FF2B5EF4-FFF2-40B4-BE49-F238E27FC236}">
                <a16:creationId xmlns:a16="http://schemas.microsoft.com/office/drawing/2014/main" id="{0BB7BF65-C41A-40CF-8448-E8ABBA9E8F79}"/>
              </a:ext>
            </a:extLst>
          </p:cNvPr>
          <p:cNvSpPr>
            <a:spLocks noGrp="1"/>
          </p:cNvSpPr>
          <p:nvPr>
            <p:ph type="sldNum" sz="quarter" idx="12"/>
          </p:nvPr>
        </p:nvSpPr>
        <p:spPr/>
        <p:txBody>
          <a:bodyPr/>
          <a:lstStyle/>
          <a:p>
            <a:fld id="{9ED02AE2-7DAD-4645-BC87-240DD35DB531}" type="slidenum">
              <a:rPr lang="en-US" smtClean="0"/>
              <a:t>51</a:t>
            </a:fld>
            <a:endParaRPr lang="en-US" dirty="0"/>
          </a:p>
        </p:txBody>
      </p:sp>
      <p:sp>
        <p:nvSpPr>
          <p:cNvPr id="6" name="Content Placeholder 3">
            <a:extLst>
              <a:ext uri="{FF2B5EF4-FFF2-40B4-BE49-F238E27FC236}">
                <a16:creationId xmlns:a16="http://schemas.microsoft.com/office/drawing/2014/main" id="{79C0098B-C40B-4922-9F3D-0F485C8A3278}"/>
              </a:ext>
            </a:extLst>
          </p:cNvPr>
          <p:cNvSpPr txBox="1">
            <a:spLocks/>
          </p:cNvSpPr>
          <p:nvPr/>
        </p:nvSpPr>
        <p:spPr>
          <a:xfrm>
            <a:off x="1182488" y="4601691"/>
            <a:ext cx="6779023" cy="1007926"/>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Add a new emergency contact.</a:t>
            </a:r>
          </a:p>
          <a:p>
            <a:pPr marL="514350" indent="-514350">
              <a:buFont typeface="+mj-lt"/>
              <a:buAutoNum type="arabicPeriod"/>
            </a:pPr>
            <a:r>
              <a:rPr lang="en-US" sz="2400" dirty="0"/>
              <a:t>View and/or edit an existing emergency contact. </a:t>
            </a:r>
          </a:p>
        </p:txBody>
      </p:sp>
      <p:sp>
        <p:nvSpPr>
          <p:cNvPr id="7" name="Oval 6">
            <a:extLst>
              <a:ext uri="{FF2B5EF4-FFF2-40B4-BE49-F238E27FC236}">
                <a16:creationId xmlns:a16="http://schemas.microsoft.com/office/drawing/2014/main" id="{04D4C408-3C00-486E-8F3E-9D43BBB04731}"/>
              </a:ext>
            </a:extLst>
          </p:cNvPr>
          <p:cNvSpPr/>
          <p:nvPr/>
        </p:nvSpPr>
        <p:spPr>
          <a:xfrm>
            <a:off x="8736703" y="315468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a:extLst>
              <a:ext uri="{FF2B5EF4-FFF2-40B4-BE49-F238E27FC236}">
                <a16:creationId xmlns:a16="http://schemas.microsoft.com/office/drawing/2014/main" id="{A4CDAFBC-C978-4548-A94A-BBA0CCF5A44A}"/>
              </a:ext>
            </a:extLst>
          </p:cNvPr>
          <p:cNvSpPr/>
          <p:nvPr/>
        </p:nvSpPr>
        <p:spPr>
          <a:xfrm>
            <a:off x="8736703" y="210787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2890804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EEF495-D79D-4516-A995-B551F9C0BF7E}"/>
              </a:ext>
            </a:extLst>
          </p:cNvPr>
          <p:cNvPicPr>
            <a:picLocks noChangeAspect="1"/>
          </p:cNvPicPr>
          <p:nvPr/>
        </p:nvPicPr>
        <p:blipFill>
          <a:blip r:embed="rId3"/>
          <a:stretch>
            <a:fillRect/>
          </a:stretch>
        </p:blipFill>
        <p:spPr>
          <a:xfrm>
            <a:off x="875549" y="1798337"/>
            <a:ext cx="7392902" cy="3261326"/>
          </a:xfrm>
          <a:prstGeom prst="rect">
            <a:avLst/>
          </a:prstGeom>
        </p:spPr>
      </p:pic>
      <p:sp>
        <p:nvSpPr>
          <p:cNvPr id="2" name="Title 1"/>
          <p:cNvSpPr>
            <a:spLocks noGrp="1"/>
          </p:cNvSpPr>
          <p:nvPr>
            <p:ph type="title"/>
          </p:nvPr>
        </p:nvSpPr>
        <p:spPr/>
        <p:txBody>
          <a:bodyPr/>
          <a:lstStyle/>
          <a:p>
            <a:r>
              <a:rPr lang="en-US" dirty="0"/>
              <a:t>Patient Notes</a:t>
            </a:r>
          </a:p>
        </p:txBody>
      </p:sp>
      <p:sp>
        <p:nvSpPr>
          <p:cNvPr id="4" name="Content Placeholder 3"/>
          <p:cNvSpPr txBox="1">
            <a:spLocks/>
          </p:cNvSpPr>
          <p:nvPr/>
        </p:nvSpPr>
        <p:spPr>
          <a:xfrm>
            <a:off x="1052763" y="5361292"/>
            <a:ext cx="7038474" cy="853305"/>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The note </a:t>
            </a:r>
            <a:r>
              <a:rPr lang="en-US" sz="2400" b="1" dirty="0"/>
              <a:t>type</a:t>
            </a:r>
            <a:r>
              <a:rPr lang="en-US" sz="2400" dirty="0"/>
              <a:t> determines if the note is visible to all users and/or if the note prints on the patient shot card.</a:t>
            </a:r>
          </a:p>
        </p:txBody>
      </p:sp>
      <p:sp>
        <p:nvSpPr>
          <p:cNvPr id="6" name="Slide Number Placeholder 5"/>
          <p:cNvSpPr>
            <a:spLocks noGrp="1"/>
          </p:cNvSpPr>
          <p:nvPr>
            <p:ph type="sldNum" sz="quarter" idx="12"/>
          </p:nvPr>
        </p:nvSpPr>
        <p:spPr/>
        <p:txBody>
          <a:bodyPr/>
          <a:lstStyle/>
          <a:p>
            <a:fld id="{9ED02AE2-7DAD-4645-BC87-240DD35DB531}" type="slidenum">
              <a:rPr lang="en-US" smtClean="0"/>
              <a:t>52</a:t>
            </a:fld>
            <a:endParaRPr lang="en-US" dirty="0"/>
          </a:p>
        </p:txBody>
      </p:sp>
      <p:sp>
        <p:nvSpPr>
          <p:cNvPr id="7" name="Rectangle 6">
            <a:extLst>
              <a:ext uri="{FF2B5EF4-FFF2-40B4-BE49-F238E27FC236}">
                <a16:creationId xmlns:a16="http://schemas.microsoft.com/office/drawing/2014/main" id="{8ACDA151-DF9F-4AD3-9E23-EB0D0DF8F02F}"/>
              </a:ext>
            </a:extLst>
          </p:cNvPr>
          <p:cNvSpPr/>
          <p:nvPr/>
        </p:nvSpPr>
        <p:spPr>
          <a:xfrm>
            <a:off x="2331720" y="3616003"/>
            <a:ext cx="2354579" cy="4683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48075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FE8150-1CB5-4DB6-992E-AFF3E4F0AE54}"/>
              </a:ext>
            </a:extLst>
          </p:cNvPr>
          <p:cNvPicPr>
            <a:picLocks noChangeAspect="1"/>
          </p:cNvPicPr>
          <p:nvPr/>
        </p:nvPicPr>
        <p:blipFill>
          <a:blip r:embed="rId3"/>
          <a:stretch>
            <a:fillRect/>
          </a:stretch>
        </p:blipFill>
        <p:spPr>
          <a:xfrm>
            <a:off x="551168" y="1690689"/>
            <a:ext cx="8041664" cy="2442718"/>
          </a:xfrm>
          <a:prstGeom prst="rect">
            <a:avLst/>
          </a:prstGeom>
        </p:spPr>
      </p:pic>
      <p:sp>
        <p:nvSpPr>
          <p:cNvPr id="2" name="Title 1"/>
          <p:cNvSpPr>
            <a:spLocks noGrp="1"/>
          </p:cNvSpPr>
          <p:nvPr>
            <p:ph type="title"/>
          </p:nvPr>
        </p:nvSpPr>
        <p:spPr/>
        <p:txBody>
          <a:bodyPr/>
          <a:lstStyle/>
          <a:p>
            <a:r>
              <a:rPr lang="en-US" dirty="0"/>
              <a:t>Precautions / Contraindications</a:t>
            </a:r>
          </a:p>
        </p:txBody>
      </p:sp>
      <p:sp>
        <p:nvSpPr>
          <p:cNvPr id="4" name="Content Placeholder 3"/>
          <p:cNvSpPr txBox="1">
            <a:spLocks/>
          </p:cNvSpPr>
          <p:nvPr/>
        </p:nvSpPr>
        <p:spPr>
          <a:xfrm>
            <a:off x="628650" y="4353436"/>
            <a:ext cx="7886698" cy="191401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View/enter any precautions or contraindications that may impact vaccines administered to a patient.</a:t>
            </a:r>
          </a:p>
          <a:p>
            <a:r>
              <a:rPr lang="en-US" sz="2400" dirty="0"/>
              <a:t>Recommender uses CDSi logic to follow or ignore recommended immunizations based on associated precautions / contraindications.</a:t>
            </a:r>
          </a:p>
        </p:txBody>
      </p:sp>
      <p:sp>
        <p:nvSpPr>
          <p:cNvPr id="5" name="Slide Number Placeholder 4"/>
          <p:cNvSpPr>
            <a:spLocks noGrp="1"/>
          </p:cNvSpPr>
          <p:nvPr>
            <p:ph type="sldNum" sz="quarter" idx="12"/>
          </p:nvPr>
        </p:nvSpPr>
        <p:spPr/>
        <p:txBody>
          <a:bodyPr/>
          <a:lstStyle/>
          <a:p>
            <a:fld id="{9ED02AE2-7DAD-4645-BC87-240DD35DB531}" type="slidenum">
              <a:rPr lang="en-US" smtClean="0"/>
              <a:t>53</a:t>
            </a:fld>
            <a:endParaRPr lang="en-US" dirty="0"/>
          </a:p>
        </p:txBody>
      </p:sp>
    </p:spTree>
    <p:extLst>
      <p:ext uri="{BB962C8B-B14F-4D97-AF65-F5344CB8AC3E}">
        <p14:creationId xmlns:p14="http://schemas.microsoft.com/office/powerpoint/2010/main" val="257372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68A2D4-9650-449A-A89E-3C8698533CE1}"/>
              </a:ext>
            </a:extLst>
          </p:cNvPr>
          <p:cNvPicPr>
            <a:picLocks noChangeAspect="1"/>
          </p:cNvPicPr>
          <p:nvPr/>
        </p:nvPicPr>
        <p:blipFill>
          <a:blip r:embed="rId2"/>
          <a:stretch>
            <a:fillRect/>
          </a:stretch>
        </p:blipFill>
        <p:spPr>
          <a:xfrm>
            <a:off x="434376" y="1833879"/>
            <a:ext cx="8595156" cy="3771583"/>
          </a:xfrm>
          <a:prstGeom prst="rect">
            <a:avLst/>
          </a:prstGeom>
        </p:spPr>
      </p:pic>
      <p:sp>
        <p:nvSpPr>
          <p:cNvPr id="2" name="Title 1"/>
          <p:cNvSpPr>
            <a:spLocks noGrp="1"/>
          </p:cNvSpPr>
          <p:nvPr>
            <p:ph type="title"/>
          </p:nvPr>
        </p:nvSpPr>
        <p:spPr>
          <a:xfrm>
            <a:off x="628650" y="365126"/>
            <a:ext cx="8515350" cy="1325563"/>
          </a:xfrm>
        </p:spPr>
        <p:txBody>
          <a:bodyPr>
            <a:normAutofit/>
          </a:bodyPr>
          <a:lstStyle/>
          <a:p>
            <a:r>
              <a:rPr lang="en-US" sz="4300" dirty="0"/>
              <a:t>Precautions/Contraindications (cont.)</a:t>
            </a:r>
          </a:p>
        </p:txBody>
      </p:sp>
      <p:sp>
        <p:nvSpPr>
          <p:cNvPr id="4" name="Content Placeholder 3"/>
          <p:cNvSpPr txBox="1">
            <a:spLocks/>
          </p:cNvSpPr>
          <p:nvPr/>
        </p:nvSpPr>
        <p:spPr>
          <a:xfrm>
            <a:off x="4161688" y="4249088"/>
            <a:ext cx="4547936" cy="827436"/>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Vaccines potentially impacted by the precaution / contraindication.</a:t>
            </a:r>
          </a:p>
        </p:txBody>
      </p:sp>
      <p:sp>
        <p:nvSpPr>
          <p:cNvPr id="6" name="Slide Number Placeholder 5"/>
          <p:cNvSpPr>
            <a:spLocks noGrp="1"/>
          </p:cNvSpPr>
          <p:nvPr>
            <p:ph type="sldNum" sz="quarter" idx="12"/>
          </p:nvPr>
        </p:nvSpPr>
        <p:spPr/>
        <p:txBody>
          <a:bodyPr/>
          <a:lstStyle/>
          <a:p>
            <a:fld id="{9ED02AE2-7DAD-4645-BC87-240DD35DB531}" type="slidenum">
              <a:rPr lang="en-US" smtClean="0"/>
              <a:t>54</a:t>
            </a:fld>
            <a:endParaRPr lang="en-US" dirty="0"/>
          </a:p>
        </p:txBody>
      </p:sp>
      <p:sp>
        <p:nvSpPr>
          <p:cNvPr id="8" name="Rectangle 7">
            <a:extLst>
              <a:ext uri="{FF2B5EF4-FFF2-40B4-BE49-F238E27FC236}">
                <a16:creationId xmlns:a16="http://schemas.microsoft.com/office/drawing/2014/main" id="{167A5CC9-B9B9-4803-8A1B-30DC6629F0FD}"/>
              </a:ext>
            </a:extLst>
          </p:cNvPr>
          <p:cNvSpPr/>
          <p:nvPr/>
        </p:nvSpPr>
        <p:spPr>
          <a:xfrm>
            <a:off x="628650" y="5153025"/>
            <a:ext cx="8400882" cy="5956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62317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F75E6E-52F8-4240-8419-704F0948ACCE}"/>
              </a:ext>
            </a:extLst>
          </p:cNvPr>
          <p:cNvPicPr>
            <a:picLocks noChangeAspect="1"/>
          </p:cNvPicPr>
          <p:nvPr/>
        </p:nvPicPr>
        <p:blipFill>
          <a:blip r:embed="rId3"/>
          <a:stretch>
            <a:fillRect/>
          </a:stretch>
        </p:blipFill>
        <p:spPr>
          <a:xfrm>
            <a:off x="862676" y="1690689"/>
            <a:ext cx="7418645" cy="2396137"/>
          </a:xfrm>
          <a:prstGeom prst="rect">
            <a:avLst/>
          </a:prstGeom>
        </p:spPr>
      </p:pic>
      <p:sp>
        <p:nvSpPr>
          <p:cNvPr id="2" name="Title 1"/>
          <p:cNvSpPr>
            <a:spLocks noGrp="1"/>
          </p:cNvSpPr>
          <p:nvPr>
            <p:ph type="title"/>
          </p:nvPr>
        </p:nvSpPr>
        <p:spPr/>
        <p:txBody>
          <a:bodyPr/>
          <a:lstStyle/>
          <a:p>
            <a:r>
              <a:rPr lang="en-US" dirty="0"/>
              <a:t>Patient Events</a:t>
            </a:r>
          </a:p>
        </p:txBody>
      </p:sp>
      <p:sp>
        <p:nvSpPr>
          <p:cNvPr id="4" name="Content Placeholder 3"/>
          <p:cNvSpPr txBox="1">
            <a:spLocks/>
          </p:cNvSpPr>
          <p:nvPr/>
        </p:nvSpPr>
        <p:spPr>
          <a:xfrm>
            <a:off x="753477" y="4437562"/>
            <a:ext cx="7637045" cy="1576137"/>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Events can be added by WebIZ automatically, such as when a reminder is generated.</a:t>
            </a:r>
          </a:p>
          <a:p>
            <a:r>
              <a:rPr lang="en-US" sz="2400" dirty="0"/>
              <a:t>Events can also be manually added by users, such as when a HIPAA notice is given to the patient.</a:t>
            </a:r>
          </a:p>
        </p:txBody>
      </p:sp>
      <p:sp>
        <p:nvSpPr>
          <p:cNvPr id="5" name="Slide Number Placeholder 4"/>
          <p:cNvSpPr>
            <a:spLocks noGrp="1"/>
          </p:cNvSpPr>
          <p:nvPr>
            <p:ph type="sldNum" sz="quarter" idx="12"/>
          </p:nvPr>
        </p:nvSpPr>
        <p:spPr/>
        <p:txBody>
          <a:bodyPr/>
          <a:lstStyle/>
          <a:p>
            <a:fld id="{9ED02AE2-7DAD-4645-BC87-240DD35DB531}" type="slidenum">
              <a:rPr lang="en-US" smtClean="0"/>
              <a:t>55</a:t>
            </a:fld>
            <a:endParaRPr lang="en-US" dirty="0"/>
          </a:p>
        </p:txBody>
      </p:sp>
    </p:spTree>
    <p:extLst>
      <p:ext uri="{BB962C8B-B14F-4D97-AF65-F5344CB8AC3E}">
        <p14:creationId xmlns:p14="http://schemas.microsoft.com/office/powerpoint/2010/main" val="2552653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D106DA-7876-495C-8F51-EDDF3F31D828}"/>
              </a:ext>
            </a:extLst>
          </p:cNvPr>
          <p:cNvPicPr>
            <a:picLocks noChangeAspect="1"/>
          </p:cNvPicPr>
          <p:nvPr/>
        </p:nvPicPr>
        <p:blipFill>
          <a:blip r:embed="rId3"/>
          <a:stretch>
            <a:fillRect/>
          </a:stretch>
        </p:blipFill>
        <p:spPr>
          <a:xfrm>
            <a:off x="866630" y="1606646"/>
            <a:ext cx="7410739" cy="3191795"/>
          </a:xfrm>
          <a:prstGeom prst="rect">
            <a:avLst/>
          </a:prstGeom>
        </p:spPr>
      </p:pic>
      <p:sp>
        <p:nvSpPr>
          <p:cNvPr id="2" name="Title 1"/>
          <p:cNvSpPr>
            <a:spLocks noGrp="1"/>
          </p:cNvSpPr>
          <p:nvPr>
            <p:ph type="title"/>
          </p:nvPr>
        </p:nvSpPr>
        <p:spPr/>
        <p:txBody>
          <a:bodyPr/>
          <a:lstStyle/>
          <a:p>
            <a:r>
              <a:rPr lang="en-US" dirty="0"/>
              <a:t>Patient Exemptions</a:t>
            </a:r>
          </a:p>
        </p:txBody>
      </p:sp>
      <p:sp>
        <p:nvSpPr>
          <p:cNvPr id="4" name="Content Placeholder 3"/>
          <p:cNvSpPr txBox="1">
            <a:spLocks/>
          </p:cNvSpPr>
          <p:nvPr/>
        </p:nvSpPr>
        <p:spPr>
          <a:xfrm>
            <a:off x="1119233" y="4982592"/>
            <a:ext cx="6905534" cy="1189608"/>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Track vaccine exemptions per patient.</a:t>
            </a:r>
          </a:p>
          <a:p>
            <a:r>
              <a:rPr lang="en-US" sz="2400" dirty="0"/>
              <a:t>Exemption reasons are managed on the Vaccination Refusal Reason Codes table.</a:t>
            </a:r>
          </a:p>
        </p:txBody>
      </p:sp>
      <p:sp>
        <p:nvSpPr>
          <p:cNvPr id="5" name="Slide Number Placeholder 4"/>
          <p:cNvSpPr>
            <a:spLocks noGrp="1"/>
          </p:cNvSpPr>
          <p:nvPr>
            <p:ph type="sldNum" sz="quarter" idx="12"/>
          </p:nvPr>
        </p:nvSpPr>
        <p:spPr/>
        <p:txBody>
          <a:bodyPr/>
          <a:lstStyle/>
          <a:p>
            <a:fld id="{9ED02AE2-7DAD-4645-BC87-240DD35DB531}" type="slidenum">
              <a:rPr lang="en-US" smtClean="0"/>
              <a:t>56</a:t>
            </a:fld>
            <a:endParaRPr lang="en-US" dirty="0"/>
          </a:p>
        </p:txBody>
      </p:sp>
    </p:spTree>
    <p:extLst>
      <p:ext uri="{BB962C8B-B14F-4D97-AF65-F5344CB8AC3E}">
        <p14:creationId xmlns:p14="http://schemas.microsoft.com/office/powerpoint/2010/main" val="15617736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BE6901-6433-4262-923F-5B7E55BBF883}"/>
              </a:ext>
            </a:extLst>
          </p:cNvPr>
          <p:cNvPicPr>
            <a:picLocks noChangeAspect="1"/>
          </p:cNvPicPr>
          <p:nvPr/>
        </p:nvPicPr>
        <p:blipFill>
          <a:blip r:embed="rId3"/>
          <a:stretch>
            <a:fillRect/>
          </a:stretch>
        </p:blipFill>
        <p:spPr>
          <a:xfrm>
            <a:off x="628650" y="1374984"/>
            <a:ext cx="7200990" cy="4721015"/>
          </a:xfrm>
          <a:prstGeom prst="rect">
            <a:avLst/>
          </a:prstGeom>
        </p:spPr>
      </p:pic>
      <p:sp>
        <p:nvSpPr>
          <p:cNvPr id="2" name="Title 1"/>
          <p:cNvSpPr>
            <a:spLocks noGrp="1"/>
          </p:cNvSpPr>
          <p:nvPr>
            <p:ph type="title"/>
          </p:nvPr>
        </p:nvSpPr>
        <p:spPr/>
        <p:txBody>
          <a:bodyPr/>
          <a:lstStyle/>
          <a:p>
            <a:r>
              <a:rPr lang="en-US" dirty="0"/>
              <a:t>Patient Duplicates</a:t>
            </a:r>
          </a:p>
        </p:txBody>
      </p:sp>
      <p:sp>
        <p:nvSpPr>
          <p:cNvPr id="5" name="Content Placeholder 3"/>
          <p:cNvSpPr txBox="1">
            <a:spLocks/>
          </p:cNvSpPr>
          <p:nvPr/>
        </p:nvSpPr>
        <p:spPr>
          <a:xfrm>
            <a:off x="4245643" y="1681379"/>
            <a:ext cx="4269707" cy="1876925"/>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Search for duplicate patient.</a:t>
            </a:r>
          </a:p>
          <a:p>
            <a:pPr marL="457200" indent="-457200">
              <a:buFont typeface="+mj-lt"/>
              <a:buAutoNum type="arabicPeriod"/>
            </a:pPr>
            <a:r>
              <a:rPr lang="en-US" sz="2400" dirty="0"/>
              <a:t>Enter </a:t>
            </a:r>
            <a:r>
              <a:rPr lang="en-US" sz="2400" b="1" dirty="0"/>
              <a:t>Comments</a:t>
            </a:r>
            <a:r>
              <a:rPr lang="en-US" sz="2400" dirty="0"/>
              <a:t>.</a:t>
            </a:r>
          </a:p>
          <a:p>
            <a:pPr marL="457200" indent="-457200">
              <a:buFont typeface="+mj-lt"/>
              <a:buAutoNum type="arabicPeriod"/>
            </a:pPr>
            <a:r>
              <a:rPr lang="en-US" sz="2400" dirty="0"/>
              <a:t>Click </a:t>
            </a:r>
            <a:r>
              <a:rPr lang="en-US" sz="2400" b="1" dirty="0"/>
              <a:t>Add to Duplicates</a:t>
            </a:r>
            <a:r>
              <a:rPr lang="en-US" sz="2400" dirty="0"/>
              <a:t>.</a:t>
            </a:r>
          </a:p>
          <a:p>
            <a:pPr marL="457200" indent="-457200">
              <a:buFont typeface="+mj-lt"/>
              <a:buAutoNum type="arabicPeriod"/>
            </a:pPr>
            <a:r>
              <a:rPr lang="en-US" sz="2400" dirty="0"/>
              <a:t>Compare patients.</a:t>
            </a:r>
          </a:p>
          <a:p>
            <a:pPr marL="457200" indent="-457200">
              <a:buFont typeface="+mj-lt"/>
              <a:buAutoNum type="arabicPeriod"/>
            </a:pPr>
            <a:endParaRPr lang="en-US" sz="2400" dirty="0"/>
          </a:p>
        </p:txBody>
      </p:sp>
      <p:sp>
        <p:nvSpPr>
          <p:cNvPr id="8" name="Oval 7"/>
          <p:cNvSpPr/>
          <p:nvPr/>
        </p:nvSpPr>
        <p:spPr>
          <a:xfrm>
            <a:off x="834390" y="542235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3359390" y="474467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12" name="Oval 11"/>
          <p:cNvSpPr/>
          <p:nvPr/>
        </p:nvSpPr>
        <p:spPr>
          <a:xfrm>
            <a:off x="7486650" y="361065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3" name="Slide Number Placeholder 2"/>
          <p:cNvSpPr>
            <a:spLocks noGrp="1"/>
          </p:cNvSpPr>
          <p:nvPr>
            <p:ph type="sldNum" sz="quarter" idx="12"/>
          </p:nvPr>
        </p:nvSpPr>
        <p:spPr/>
        <p:txBody>
          <a:bodyPr/>
          <a:lstStyle/>
          <a:p>
            <a:fld id="{9ED02AE2-7DAD-4645-BC87-240DD35DB531}" type="slidenum">
              <a:rPr lang="en-US" smtClean="0"/>
              <a:t>57</a:t>
            </a:fld>
            <a:endParaRPr lang="en-US" dirty="0"/>
          </a:p>
        </p:txBody>
      </p:sp>
      <p:sp>
        <p:nvSpPr>
          <p:cNvPr id="10" name="Oval 9"/>
          <p:cNvSpPr/>
          <p:nvPr/>
        </p:nvSpPr>
        <p:spPr>
          <a:xfrm>
            <a:off x="7410450" y="525471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Tree>
    <p:extLst>
      <p:ext uri="{BB962C8B-B14F-4D97-AF65-F5344CB8AC3E}">
        <p14:creationId xmlns:p14="http://schemas.microsoft.com/office/powerpoint/2010/main" val="16849017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New Patient</a:t>
            </a:r>
          </a:p>
        </p:txBody>
      </p:sp>
      <p:sp>
        <p:nvSpPr>
          <p:cNvPr id="3" name="Text Placeholder 2"/>
          <p:cNvSpPr>
            <a:spLocks noGrp="1"/>
          </p:cNvSpPr>
          <p:nvPr>
            <p:ph type="body" idx="1"/>
          </p:nvPr>
        </p:nvSpPr>
        <p:spPr/>
        <p:txBody>
          <a:bodyPr/>
          <a:lstStyle/>
          <a:p>
            <a:r>
              <a:rPr lang="en-US" dirty="0"/>
              <a:t>Hands-On Exercise</a:t>
            </a:r>
          </a:p>
        </p:txBody>
      </p:sp>
      <p:sp>
        <p:nvSpPr>
          <p:cNvPr id="4" name="Slide Number Placeholder 3"/>
          <p:cNvSpPr>
            <a:spLocks noGrp="1"/>
          </p:cNvSpPr>
          <p:nvPr>
            <p:ph type="sldNum" sz="quarter" idx="12"/>
          </p:nvPr>
        </p:nvSpPr>
        <p:spPr/>
        <p:txBody>
          <a:bodyPr/>
          <a:lstStyle/>
          <a:p>
            <a:fld id="{9ED02AE2-7DAD-4645-BC87-240DD35DB531}" type="slidenum">
              <a:rPr lang="en-US" smtClean="0"/>
              <a:t>58</a:t>
            </a:fld>
            <a:endParaRPr lang="en-US" dirty="0"/>
          </a:p>
        </p:txBody>
      </p:sp>
    </p:spTree>
    <p:extLst>
      <p:ext uri="{BB962C8B-B14F-4D97-AF65-F5344CB8AC3E}">
        <p14:creationId xmlns:p14="http://schemas.microsoft.com/office/powerpoint/2010/main" val="24124309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 Module</a:t>
            </a:r>
          </a:p>
        </p:txBody>
      </p:sp>
      <p:sp>
        <p:nvSpPr>
          <p:cNvPr id="3" name="Slide Number Placeholder 2"/>
          <p:cNvSpPr>
            <a:spLocks noGrp="1"/>
          </p:cNvSpPr>
          <p:nvPr>
            <p:ph type="sldNum" sz="quarter" idx="12"/>
          </p:nvPr>
        </p:nvSpPr>
        <p:spPr/>
        <p:txBody>
          <a:bodyPr/>
          <a:lstStyle/>
          <a:p>
            <a:fld id="{9ED02AE2-7DAD-4645-BC87-240DD35DB531}" type="slidenum">
              <a:rPr lang="en-US" smtClean="0"/>
              <a:t>59</a:t>
            </a:fld>
            <a:endParaRPr lang="en-US" dirty="0"/>
          </a:p>
        </p:txBody>
      </p:sp>
    </p:spTree>
    <p:extLst>
      <p:ext uri="{BB962C8B-B14F-4D97-AF65-F5344CB8AC3E}">
        <p14:creationId xmlns:p14="http://schemas.microsoft.com/office/powerpoint/2010/main" val="238056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IZ Quick Add Module</a:t>
            </a:r>
          </a:p>
        </p:txBody>
      </p:sp>
      <p:sp>
        <p:nvSpPr>
          <p:cNvPr id="3" name="Content Placeholder 2"/>
          <p:cNvSpPr>
            <a:spLocks noGrp="1"/>
          </p:cNvSpPr>
          <p:nvPr>
            <p:ph idx="1"/>
          </p:nvPr>
        </p:nvSpPr>
        <p:spPr/>
        <p:txBody>
          <a:bodyPr/>
          <a:lstStyle/>
          <a:p>
            <a:r>
              <a:rPr lang="en-US" dirty="0"/>
              <a:t>A “lite” version of the Immunizations module</a:t>
            </a:r>
          </a:p>
          <a:p>
            <a:r>
              <a:rPr lang="en-US" dirty="0"/>
              <a:t>Allows for simpler data entry when vaccines are administered in mass, such as at a flu clinic.</a:t>
            </a:r>
          </a:p>
        </p:txBody>
      </p:sp>
      <p:sp>
        <p:nvSpPr>
          <p:cNvPr id="4" name="Slide Number Placeholder 3"/>
          <p:cNvSpPr>
            <a:spLocks noGrp="1"/>
          </p:cNvSpPr>
          <p:nvPr>
            <p:ph type="sldNum" sz="quarter" idx="12"/>
          </p:nvPr>
        </p:nvSpPr>
        <p:spPr/>
        <p:txBody>
          <a:bodyPr/>
          <a:lstStyle/>
          <a:p>
            <a:fld id="{9ED02AE2-7DAD-4645-BC87-240DD35DB531}" type="slidenum">
              <a:rPr lang="en-US" smtClean="0"/>
              <a:t>6</a:t>
            </a:fld>
            <a:endParaRPr lang="en-US" dirty="0"/>
          </a:p>
        </p:txBody>
      </p:sp>
    </p:spTree>
    <p:extLst>
      <p:ext uri="{BB962C8B-B14F-4D97-AF65-F5344CB8AC3E}">
        <p14:creationId xmlns:p14="http://schemas.microsoft.com/office/powerpoint/2010/main" val="34892815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Immunizations Home</a:t>
            </a:r>
          </a:p>
        </p:txBody>
      </p:sp>
      <p:sp>
        <p:nvSpPr>
          <p:cNvPr id="3" name="Content Placeholder 2"/>
          <p:cNvSpPr>
            <a:spLocks noGrp="1"/>
          </p:cNvSpPr>
          <p:nvPr>
            <p:ph idx="1"/>
          </p:nvPr>
        </p:nvSpPr>
        <p:spPr/>
        <p:txBody>
          <a:bodyPr/>
          <a:lstStyle/>
          <a:p>
            <a:r>
              <a:rPr lang="en-US" dirty="0"/>
              <a:t>View recommended immunizations</a:t>
            </a:r>
          </a:p>
          <a:p>
            <a:r>
              <a:rPr lang="en-US" dirty="0"/>
              <a:t>View immunization history</a:t>
            </a:r>
          </a:p>
          <a:p>
            <a:r>
              <a:rPr lang="en-US" dirty="0"/>
              <a:t>Add / administer immunizations</a:t>
            </a:r>
          </a:p>
          <a:p>
            <a:r>
              <a:rPr lang="en-US" dirty="0"/>
              <a:t>Print patient records</a:t>
            </a:r>
          </a:p>
        </p:txBody>
      </p:sp>
      <p:sp>
        <p:nvSpPr>
          <p:cNvPr id="4" name="Slide Number Placeholder 3"/>
          <p:cNvSpPr>
            <a:spLocks noGrp="1"/>
          </p:cNvSpPr>
          <p:nvPr>
            <p:ph type="sldNum" sz="quarter" idx="12"/>
          </p:nvPr>
        </p:nvSpPr>
        <p:spPr/>
        <p:txBody>
          <a:bodyPr/>
          <a:lstStyle/>
          <a:p>
            <a:fld id="{9ED02AE2-7DAD-4645-BC87-240DD35DB531}" type="slidenum">
              <a:rPr lang="en-US" smtClean="0"/>
              <a:t>60</a:t>
            </a:fld>
            <a:endParaRPr lang="en-US" dirty="0"/>
          </a:p>
        </p:txBody>
      </p:sp>
    </p:spTree>
    <p:extLst>
      <p:ext uri="{BB962C8B-B14F-4D97-AF65-F5344CB8AC3E}">
        <p14:creationId xmlns:p14="http://schemas.microsoft.com/office/powerpoint/2010/main" val="4014950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635743" y="1687075"/>
            <a:ext cx="7465483" cy="3634798"/>
          </a:xfrm>
          <a:prstGeom prst="rect">
            <a:avLst/>
          </a:prstGeom>
        </p:spPr>
      </p:pic>
      <p:sp>
        <p:nvSpPr>
          <p:cNvPr id="2" name="Title 1"/>
          <p:cNvSpPr>
            <a:spLocks noGrp="1"/>
          </p:cNvSpPr>
          <p:nvPr>
            <p:ph type="title"/>
          </p:nvPr>
        </p:nvSpPr>
        <p:spPr/>
        <p:txBody>
          <a:bodyPr/>
          <a:lstStyle/>
          <a:p>
            <a:r>
              <a:rPr lang="en-US" dirty="0"/>
              <a:t>Immunization History</a:t>
            </a:r>
          </a:p>
        </p:txBody>
      </p:sp>
      <p:sp>
        <p:nvSpPr>
          <p:cNvPr id="5" name="Content Placeholder 3"/>
          <p:cNvSpPr txBox="1">
            <a:spLocks/>
          </p:cNvSpPr>
          <p:nvPr/>
        </p:nvSpPr>
        <p:spPr>
          <a:xfrm>
            <a:off x="5364579" y="2574758"/>
            <a:ext cx="3549319" cy="3777915"/>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Vaccine name.</a:t>
            </a:r>
          </a:p>
          <a:p>
            <a:pPr marL="457200" indent="-457200">
              <a:buFont typeface="+mj-lt"/>
              <a:buAutoNum type="arabicPeriod"/>
            </a:pPr>
            <a:r>
              <a:rPr lang="en-US" sz="2400" dirty="0"/>
              <a:t>Dose number in series.</a:t>
            </a:r>
          </a:p>
          <a:p>
            <a:pPr marL="457200" indent="-457200">
              <a:buFont typeface="+mj-lt"/>
              <a:buAutoNum type="arabicPeriod"/>
            </a:pPr>
            <a:r>
              <a:rPr lang="en-US" sz="2400" dirty="0"/>
              <a:t>Date vaccine given.</a:t>
            </a:r>
          </a:p>
          <a:p>
            <a:pPr marL="457200" indent="-457200">
              <a:buFont typeface="+mj-lt"/>
              <a:buAutoNum type="arabicPeriod"/>
            </a:pPr>
            <a:r>
              <a:rPr lang="en-US" sz="2400" dirty="0"/>
              <a:t>Patient age at vaccination.</a:t>
            </a:r>
          </a:p>
          <a:p>
            <a:pPr marL="457200" indent="-457200">
              <a:buFont typeface="+mj-lt"/>
              <a:buAutoNum type="arabicPeriod"/>
            </a:pPr>
            <a:r>
              <a:rPr lang="en-US" sz="2400" dirty="0"/>
              <a:t>Clinic administering immunization. </a:t>
            </a:r>
          </a:p>
          <a:p>
            <a:pPr marL="457200" indent="-457200">
              <a:buFont typeface="+mj-lt"/>
              <a:buAutoNum type="arabicPeriod"/>
            </a:pPr>
            <a:r>
              <a:rPr lang="en-US" sz="2400" dirty="0"/>
              <a:t>Click to recommend immunizations.</a:t>
            </a:r>
          </a:p>
          <a:p>
            <a:pPr marL="0" indent="0">
              <a:buNone/>
            </a:pPr>
            <a:endParaRPr lang="en-US" sz="2400" dirty="0"/>
          </a:p>
        </p:txBody>
      </p:sp>
      <p:sp>
        <p:nvSpPr>
          <p:cNvPr id="6" name="Oval 5"/>
          <p:cNvSpPr/>
          <p:nvPr/>
        </p:nvSpPr>
        <p:spPr>
          <a:xfrm>
            <a:off x="2248778" y="155980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491490" y="155352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2865470" y="154991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9" name="Oval 8"/>
          <p:cNvSpPr/>
          <p:nvPr/>
        </p:nvSpPr>
        <p:spPr>
          <a:xfrm>
            <a:off x="3628496" y="154991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10" name="Oval 9"/>
          <p:cNvSpPr/>
          <p:nvPr/>
        </p:nvSpPr>
        <p:spPr>
          <a:xfrm>
            <a:off x="4313240" y="155980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sp>
        <p:nvSpPr>
          <p:cNvPr id="11" name="Oval 10"/>
          <p:cNvSpPr/>
          <p:nvPr/>
        </p:nvSpPr>
        <p:spPr>
          <a:xfrm>
            <a:off x="1689936" y="474855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6</a:t>
            </a:r>
          </a:p>
        </p:txBody>
      </p:sp>
      <p:sp>
        <p:nvSpPr>
          <p:cNvPr id="3" name="Slide Number Placeholder 2"/>
          <p:cNvSpPr>
            <a:spLocks noGrp="1"/>
          </p:cNvSpPr>
          <p:nvPr>
            <p:ph type="sldNum" sz="quarter" idx="12"/>
          </p:nvPr>
        </p:nvSpPr>
        <p:spPr/>
        <p:txBody>
          <a:bodyPr/>
          <a:lstStyle/>
          <a:p>
            <a:fld id="{9ED02AE2-7DAD-4645-BC87-240DD35DB531}" type="slidenum">
              <a:rPr lang="en-US" smtClean="0"/>
              <a:t>61</a:t>
            </a:fld>
            <a:endParaRPr lang="en-US" dirty="0"/>
          </a:p>
        </p:txBody>
      </p:sp>
      <p:sp>
        <p:nvSpPr>
          <p:cNvPr id="4" name="Rectangle 3">
            <a:extLst>
              <a:ext uri="{FF2B5EF4-FFF2-40B4-BE49-F238E27FC236}">
                <a16:creationId xmlns:a16="http://schemas.microsoft.com/office/drawing/2014/main" id="{03008EB3-FC2F-482D-8DD2-9EBF5A050351}"/>
              </a:ext>
            </a:extLst>
          </p:cNvPr>
          <p:cNvSpPr/>
          <p:nvPr/>
        </p:nvSpPr>
        <p:spPr>
          <a:xfrm>
            <a:off x="2523098" y="2744357"/>
            <a:ext cx="274320" cy="24438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23935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 Recommendations</a:t>
            </a:r>
          </a:p>
        </p:txBody>
      </p:sp>
      <p:sp>
        <p:nvSpPr>
          <p:cNvPr id="3" name="Content Placeholder 2"/>
          <p:cNvSpPr>
            <a:spLocks noGrp="1"/>
          </p:cNvSpPr>
          <p:nvPr>
            <p:ph idx="1"/>
          </p:nvPr>
        </p:nvSpPr>
        <p:spPr/>
        <p:txBody>
          <a:bodyPr/>
          <a:lstStyle/>
          <a:p>
            <a:r>
              <a:rPr lang="en-US" dirty="0"/>
              <a:t>Click the </a:t>
            </a:r>
            <a:r>
              <a:rPr lang="en-US" b="1" dirty="0"/>
              <a:t>Recommend</a:t>
            </a:r>
            <a:r>
              <a:rPr lang="en-US" dirty="0"/>
              <a:t> button on the </a:t>
            </a:r>
            <a:r>
              <a:rPr lang="en-US" i="1" dirty="0"/>
              <a:t>Immunizations Home </a:t>
            </a:r>
            <a:r>
              <a:rPr lang="en-US" dirty="0"/>
              <a:t>screen to display immunization recommendations in a new window, including:</a:t>
            </a:r>
          </a:p>
          <a:p>
            <a:pPr lvl="1"/>
            <a:r>
              <a:rPr lang="en-US" dirty="0"/>
              <a:t>Precautions / Contraindications</a:t>
            </a:r>
          </a:p>
          <a:p>
            <a:pPr lvl="1"/>
            <a:r>
              <a:rPr lang="en-US" dirty="0"/>
              <a:t>Immunization History</a:t>
            </a:r>
          </a:p>
          <a:p>
            <a:pPr lvl="1"/>
            <a:r>
              <a:rPr lang="en-US" dirty="0"/>
              <a:t>Recommended immunizations for today</a:t>
            </a:r>
          </a:p>
          <a:p>
            <a:pPr lvl="1"/>
            <a:r>
              <a:rPr lang="en-US" dirty="0"/>
              <a:t>Future recommendations</a:t>
            </a:r>
          </a:p>
          <a:p>
            <a:r>
              <a:rPr lang="en-US" dirty="0"/>
              <a:t>Option to </a:t>
            </a:r>
            <a:r>
              <a:rPr lang="en-US" b="1" dirty="0"/>
              <a:t>Print</a:t>
            </a:r>
            <a:r>
              <a:rPr lang="en-US" dirty="0"/>
              <a:t> the recommendations</a:t>
            </a:r>
          </a:p>
        </p:txBody>
      </p:sp>
      <p:sp>
        <p:nvSpPr>
          <p:cNvPr id="4" name="Slide Number Placeholder 3"/>
          <p:cNvSpPr>
            <a:spLocks noGrp="1"/>
          </p:cNvSpPr>
          <p:nvPr>
            <p:ph type="sldNum" sz="quarter" idx="12"/>
          </p:nvPr>
        </p:nvSpPr>
        <p:spPr/>
        <p:txBody>
          <a:bodyPr/>
          <a:lstStyle/>
          <a:p>
            <a:fld id="{9ED02AE2-7DAD-4645-BC87-240DD35DB531}" type="slidenum">
              <a:rPr lang="en-US" smtClean="0"/>
              <a:t>62</a:t>
            </a:fld>
            <a:endParaRPr lang="en-US" dirty="0"/>
          </a:p>
        </p:txBody>
      </p:sp>
    </p:spTree>
    <p:extLst>
      <p:ext uri="{BB962C8B-B14F-4D97-AF65-F5344CB8AC3E}">
        <p14:creationId xmlns:p14="http://schemas.microsoft.com/office/powerpoint/2010/main" val="15010990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Immunization History</a:t>
            </a:r>
          </a:p>
        </p:txBody>
      </p:sp>
      <p:sp>
        <p:nvSpPr>
          <p:cNvPr id="3" name="Content Placeholder 2"/>
          <p:cNvSpPr>
            <a:spLocks noGrp="1"/>
          </p:cNvSpPr>
          <p:nvPr>
            <p:ph idx="1"/>
          </p:nvPr>
        </p:nvSpPr>
        <p:spPr/>
        <p:txBody>
          <a:bodyPr/>
          <a:lstStyle/>
          <a:p>
            <a:r>
              <a:rPr lang="en-US" dirty="0"/>
              <a:t>Enter immunizations from a patient’s paper record into WebIZ</a:t>
            </a:r>
          </a:p>
          <a:p>
            <a:r>
              <a:rPr lang="en-US" b="1" u="sng" dirty="0"/>
              <a:t>DO NOT</a:t>
            </a:r>
            <a:r>
              <a:rPr lang="en-US" dirty="0"/>
              <a:t> use the </a:t>
            </a:r>
            <a:r>
              <a:rPr lang="en-US" i="1" dirty="0"/>
              <a:t>Add History</a:t>
            </a:r>
            <a:r>
              <a:rPr lang="en-US" dirty="0"/>
              <a:t> screen to record immunizations administered at the clinic!</a:t>
            </a:r>
          </a:p>
          <a:p>
            <a:pPr lvl="1"/>
            <a:r>
              <a:rPr lang="en-US" dirty="0"/>
              <a:t>Historical immunizations </a:t>
            </a:r>
            <a:r>
              <a:rPr lang="en-US" b="1" u="sng" dirty="0"/>
              <a:t>DO NOT</a:t>
            </a:r>
            <a:r>
              <a:rPr lang="en-US" dirty="0"/>
              <a:t> decrement from inventory</a:t>
            </a:r>
          </a:p>
          <a:p>
            <a:pPr lvl="1"/>
            <a:r>
              <a:rPr lang="en-US" dirty="0"/>
              <a:t>Historical immunizations </a:t>
            </a:r>
            <a:r>
              <a:rPr lang="en-US" b="1" u="sng" dirty="0"/>
              <a:t>ARE NOT</a:t>
            </a:r>
            <a:r>
              <a:rPr lang="en-US" dirty="0"/>
              <a:t> counted on certain reports</a:t>
            </a:r>
          </a:p>
        </p:txBody>
      </p:sp>
      <p:sp>
        <p:nvSpPr>
          <p:cNvPr id="4" name="Slide Number Placeholder 3"/>
          <p:cNvSpPr>
            <a:spLocks noGrp="1"/>
          </p:cNvSpPr>
          <p:nvPr>
            <p:ph type="sldNum" sz="quarter" idx="12"/>
          </p:nvPr>
        </p:nvSpPr>
        <p:spPr/>
        <p:txBody>
          <a:bodyPr/>
          <a:lstStyle/>
          <a:p>
            <a:fld id="{9ED02AE2-7DAD-4645-BC87-240DD35DB531}" type="slidenum">
              <a:rPr lang="en-US" smtClean="0"/>
              <a:t>63</a:t>
            </a:fld>
            <a:endParaRPr lang="en-US" dirty="0"/>
          </a:p>
        </p:txBody>
      </p:sp>
    </p:spTree>
    <p:extLst>
      <p:ext uri="{BB962C8B-B14F-4D97-AF65-F5344CB8AC3E}">
        <p14:creationId xmlns:p14="http://schemas.microsoft.com/office/powerpoint/2010/main" val="26870704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425932-B672-4D07-A82D-27A4F103AA1A}"/>
              </a:ext>
            </a:extLst>
          </p:cNvPr>
          <p:cNvPicPr>
            <a:picLocks noChangeAspect="1"/>
          </p:cNvPicPr>
          <p:nvPr/>
        </p:nvPicPr>
        <p:blipFill>
          <a:blip r:embed="rId3"/>
          <a:stretch>
            <a:fillRect/>
          </a:stretch>
        </p:blipFill>
        <p:spPr>
          <a:xfrm>
            <a:off x="628650" y="1404639"/>
            <a:ext cx="6517408" cy="4737081"/>
          </a:xfrm>
          <a:prstGeom prst="rect">
            <a:avLst/>
          </a:prstGeom>
        </p:spPr>
      </p:pic>
      <p:sp>
        <p:nvSpPr>
          <p:cNvPr id="2" name="Title 1"/>
          <p:cNvSpPr>
            <a:spLocks noGrp="1"/>
          </p:cNvSpPr>
          <p:nvPr>
            <p:ph type="title"/>
          </p:nvPr>
        </p:nvSpPr>
        <p:spPr/>
        <p:txBody>
          <a:bodyPr/>
          <a:lstStyle/>
          <a:p>
            <a:r>
              <a:rPr lang="en-US" dirty="0"/>
              <a:t>Add Immunization History (cont.)</a:t>
            </a:r>
          </a:p>
        </p:txBody>
      </p:sp>
      <p:sp>
        <p:nvSpPr>
          <p:cNvPr id="4" name="Slide Number Placeholder 3"/>
          <p:cNvSpPr>
            <a:spLocks noGrp="1"/>
          </p:cNvSpPr>
          <p:nvPr>
            <p:ph type="sldNum" sz="quarter" idx="12"/>
          </p:nvPr>
        </p:nvSpPr>
        <p:spPr/>
        <p:txBody>
          <a:bodyPr/>
          <a:lstStyle/>
          <a:p>
            <a:fld id="{9ED02AE2-7DAD-4645-BC87-240DD35DB531}" type="slidenum">
              <a:rPr lang="en-US" smtClean="0"/>
              <a:t>64</a:t>
            </a:fld>
            <a:endParaRPr lang="en-US" dirty="0"/>
          </a:p>
        </p:txBody>
      </p:sp>
      <p:sp>
        <p:nvSpPr>
          <p:cNvPr id="6" name="Content Placeholder 3"/>
          <p:cNvSpPr txBox="1">
            <a:spLocks/>
          </p:cNvSpPr>
          <p:nvPr/>
        </p:nvSpPr>
        <p:spPr>
          <a:xfrm>
            <a:off x="3902407" y="4239479"/>
            <a:ext cx="4939636" cy="1741669"/>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Display CHILD or ALL vaccines. </a:t>
            </a:r>
          </a:p>
          <a:p>
            <a:pPr marL="457200" indent="-457200">
              <a:buFont typeface="+mj-lt"/>
              <a:buAutoNum type="arabicPeriod"/>
            </a:pPr>
            <a:r>
              <a:rPr lang="en-US" sz="2200" dirty="0"/>
              <a:t>Record </a:t>
            </a:r>
            <a:r>
              <a:rPr lang="en-US" sz="2200" b="1" dirty="0"/>
              <a:t>History of Varicella</a:t>
            </a:r>
            <a:r>
              <a:rPr lang="en-US" sz="2200" dirty="0"/>
              <a:t> and </a:t>
            </a:r>
            <a:r>
              <a:rPr lang="en-US" sz="2200" b="1" dirty="0"/>
              <a:t>Date</a:t>
            </a:r>
            <a:r>
              <a:rPr lang="en-US" sz="2200" dirty="0"/>
              <a:t>.</a:t>
            </a:r>
          </a:p>
          <a:p>
            <a:pPr marL="457200" indent="-457200">
              <a:buFont typeface="+mj-lt"/>
              <a:buAutoNum type="arabicPeriod"/>
            </a:pPr>
            <a:r>
              <a:rPr lang="en-US" sz="2200" dirty="0"/>
              <a:t>Clinic where immunization was given.</a:t>
            </a:r>
          </a:p>
          <a:p>
            <a:pPr marL="457200" indent="-457200">
              <a:buFont typeface="+mj-lt"/>
              <a:buAutoNum type="arabicPeriod"/>
            </a:pPr>
            <a:r>
              <a:rPr lang="en-US" sz="2200" dirty="0"/>
              <a:t>Enter </a:t>
            </a:r>
            <a:r>
              <a:rPr lang="en-US" sz="2200" b="1" dirty="0"/>
              <a:t>Date(s) of Past Immunizations</a:t>
            </a:r>
            <a:r>
              <a:rPr lang="en-US" sz="2200" dirty="0"/>
              <a:t>.</a:t>
            </a:r>
          </a:p>
          <a:p>
            <a:pPr marL="0" indent="0">
              <a:buNone/>
            </a:pPr>
            <a:endParaRPr lang="en-US" sz="2200" dirty="0"/>
          </a:p>
          <a:p>
            <a:pPr marL="0" indent="0">
              <a:buNone/>
            </a:pPr>
            <a:endParaRPr lang="en-US" sz="2200" dirty="0"/>
          </a:p>
        </p:txBody>
      </p:sp>
      <p:sp>
        <p:nvSpPr>
          <p:cNvPr id="7" name="Oval 6"/>
          <p:cNvSpPr/>
          <p:nvPr/>
        </p:nvSpPr>
        <p:spPr>
          <a:xfrm>
            <a:off x="628650" y="337308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2953709" y="293063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650589" y="382879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10" name="Oval 9"/>
          <p:cNvSpPr/>
          <p:nvPr/>
        </p:nvSpPr>
        <p:spPr>
          <a:xfrm>
            <a:off x="628650" y="576822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Tree>
    <p:extLst>
      <p:ext uri="{BB962C8B-B14F-4D97-AF65-F5344CB8AC3E}">
        <p14:creationId xmlns:p14="http://schemas.microsoft.com/office/powerpoint/2010/main" val="19514655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40FE8CA-C3D7-41DC-A831-66E4015CF7DB}"/>
              </a:ext>
            </a:extLst>
          </p:cNvPr>
          <p:cNvPicPr>
            <a:picLocks noChangeAspect="1"/>
          </p:cNvPicPr>
          <p:nvPr/>
        </p:nvPicPr>
        <p:blipFill>
          <a:blip r:embed="rId3"/>
          <a:stretch>
            <a:fillRect/>
          </a:stretch>
        </p:blipFill>
        <p:spPr>
          <a:xfrm>
            <a:off x="467318" y="1604174"/>
            <a:ext cx="8628408" cy="4387052"/>
          </a:xfrm>
          <a:prstGeom prst="rect">
            <a:avLst/>
          </a:prstGeom>
        </p:spPr>
      </p:pic>
      <p:sp>
        <p:nvSpPr>
          <p:cNvPr id="2" name="Title 1"/>
          <p:cNvSpPr>
            <a:spLocks noGrp="1"/>
          </p:cNvSpPr>
          <p:nvPr>
            <p:ph type="title"/>
          </p:nvPr>
        </p:nvSpPr>
        <p:spPr/>
        <p:txBody>
          <a:bodyPr/>
          <a:lstStyle/>
          <a:p>
            <a:r>
              <a:rPr lang="en-US" dirty="0"/>
              <a:t>Quick Add (Type 1 Clinics Only)</a:t>
            </a:r>
          </a:p>
        </p:txBody>
      </p:sp>
      <p:sp>
        <p:nvSpPr>
          <p:cNvPr id="3" name="Slide Number Placeholder 2"/>
          <p:cNvSpPr>
            <a:spLocks noGrp="1"/>
          </p:cNvSpPr>
          <p:nvPr>
            <p:ph type="sldNum" sz="quarter" idx="12"/>
          </p:nvPr>
        </p:nvSpPr>
        <p:spPr/>
        <p:txBody>
          <a:bodyPr/>
          <a:lstStyle/>
          <a:p>
            <a:fld id="{9ED02AE2-7DAD-4645-BC87-240DD35DB531}" type="slidenum">
              <a:rPr lang="en-US" smtClean="0"/>
              <a:t>65</a:t>
            </a:fld>
            <a:endParaRPr lang="en-US" dirty="0"/>
          </a:p>
        </p:txBody>
      </p:sp>
      <p:sp>
        <p:nvSpPr>
          <p:cNvPr id="5" name="Content Placeholder 3"/>
          <p:cNvSpPr txBox="1">
            <a:spLocks/>
          </p:cNvSpPr>
          <p:nvPr/>
        </p:nvSpPr>
        <p:spPr>
          <a:xfrm>
            <a:off x="5326497" y="2704561"/>
            <a:ext cx="3614229" cy="3490146"/>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Select vaccination </a:t>
            </a:r>
            <a:r>
              <a:rPr lang="en-US" sz="2400" b="1" dirty="0"/>
              <a:t>Clinic.</a:t>
            </a:r>
          </a:p>
          <a:p>
            <a:pPr marL="457200" indent="-457200">
              <a:buFont typeface="+mj-lt"/>
              <a:buAutoNum type="arabicPeriod"/>
            </a:pPr>
            <a:r>
              <a:rPr lang="en-US" sz="2400" dirty="0"/>
              <a:t>Enter </a:t>
            </a:r>
            <a:r>
              <a:rPr lang="en-US" sz="2400" b="1" dirty="0"/>
              <a:t>Vacc Date</a:t>
            </a:r>
            <a:r>
              <a:rPr lang="en-US" sz="2400" dirty="0"/>
              <a:t>.</a:t>
            </a:r>
          </a:p>
          <a:p>
            <a:pPr marL="457200" indent="-457200">
              <a:buFont typeface="+mj-lt"/>
              <a:buAutoNum type="arabicPeriod"/>
            </a:pPr>
            <a:r>
              <a:rPr lang="en-US" sz="2400" dirty="0"/>
              <a:t>Select if the vaccination clinic should NOT take ownership of patient. </a:t>
            </a:r>
          </a:p>
          <a:p>
            <a:pPr marL="457200" indent="-457200">
              <a:buFont typeface="+mj-lt"/>
              <a:buAutoNum type="arabicPeriod"/>
            </a:pPr>
            <a:r>
              <a:rPr lang="en-US" sz="2400" dirty="0"/>
              <a:t>Indicate who </a:t>
            </a:r>
            <a:r>
              <a:rPr lang="en-US" sz="2400" b="1" dirty="0"/>
              <a:t>Administered</a:t>
            </a:r>
            <a:r>
              <a:rPr lang="en-US" sz="2400" dirty="0"/>
              <a:t> the vaccination(s).</a:t>
            </a:r>
          </a:p>
          <a:p>
            <a:pPr marL="0" indent="0">
              <a:buNone/>
            </a:pPr>
            <a:endParaRPr lang="en-US" sz="2400" dirty="0"/>
          </a:p>
          <a:p>
            <a:pPr marL="0" indent="0">
              <a:buNone/>
            </a:pPr>
            <a:endParaRPr lang="en-US" sz="2400" dirty="0"/>
          </a:p>
        </p:txBody>
      </p:sp>
      <p:sp>
        <p:nvSpPr>
          <p:cNvPr id="6" name="Oval 5"/>
          <p:cNvSpPr/>
          <p:nvPr/>
        </p:nvSpPr>
        <p:spPr>
          <a:xfrm>
            <a:off x="4781522" y="340889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1413741" y="341132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497798" y="386515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9" name="Oval 8"/>
          <p:cNvSpPr/>
          <p:nvPr/>
        </p:nvSpPr>
        <p:spPr>
          <a:xfrm>
            <a:off x="467318" y="431247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16" name="Rectangle 15">
            <a:extLst>
              <a:ext uri="{FF2B5EF4-FFF2-40B4-BE49-F238E27FC236}">
                <a16:creationId xmlns:a16="http://schemas.microsoft.com/office/drawing/2014/main" id="{C8DC47DE-B888-4E3B-9DA7-A7DB1469D493}"/>
              </a:ext>
            </a:extLst>
          </p:cNvPr>
          <p:cNvSpPr/>
          <p:nvPr/>
        </p:nvSpPr>
        <p:spPr>
          <a:xfrm>
            <a:off x="6156961" y="1767840"/>
            <a:ext cx="513806" cy="326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7557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7D27F49-D980-4FF2-B5DB-2BE857D992B2}"/>
              </a:ext>
            </a:extLst>
          </p:cNvPr>
          <p:cNvPicPr>
            <a:picLocks noChangeAspect="1"/>
          </p:cNvPicPr>
          <p:nvPr/>
        </p:nvPicPr>
        <p:blipFill>
          <a:blip r:embed="rId3"/>
          <a:stretch>
            <a:fillRect/>
          </a:stretch>
        </p:blipFill>
        <p:spPr>
          <a:xfrm>
            <a:off x="670085" y="1690689"/>
            <a:ext cx="8123624" cy="4130398"/>
          </a:xfrm>
          <a:prstGeom prst="rect">
            <a:avLst/>
          </a:prstGeom>
        </p:spPr>
      </p:pic>
      <p:sp>
        <p:nvSpPr>
          <p:cNvPr id="2" name="Title 1"/>
          <p:cNvSpPr>
            <a:spLocks noGrp="1"/>
          </p:cNvSpPr>
          <p:nvPr>
            <p:ph type="title"/>
          </p:nvPr>
        </p:nvSpPr>
        <p:spPr/>
        <p:txBody>
          <a:bodyPr/>
          <a:lstStyle/>
          <a:p>
            <a:r>
              <a:rPr lang="en-US" dirty="0"/>
              <a:t>Quick Add (Type 1 Clinics Only)</a:t>
            </a:r>
          </a:p>
        </p:txBody>
      </p:sp>
      <p:sp>
        <p:nvSpPr>
          <p:cNvPr id="3" name="Slide Number Placeholder 2"/>
          <p:cNvSpPr>
            <a:spLocks noGrp="1"/>
          </p:cNvSpPr>
          <p:nvPr>
            <p:ph type="sldNum" sz="quarter" idx="12"/>
          </p:nvPr>
        </p:nvSpPr>
        <p:spPr/>
        <p:txBody>
          <a:bodyPr/>
          <a:lstStyle/>
          <a:p>
            <a:fld id="{9ED02AE2-7DAD-4645-BC87-240DD35DB531}" type="slidenum">
              <a:rPr lang="en-US" smtClean="0"/>
              <a:t>66</a:t>
            </a:fld>
            <a:endParaRPr lang="en-US" dirty="0"/>
          </a:p>
        </p:txBody>
      </p:sp>
      <p:sp>
        <p:nvSpPr>
          <p:cNvPr id="5" name="Content Placeholder 3"/>
          <p:cNvSpPr txBox="1">
            <a:spLocks/>
          </p:cNvSpPr>
          <p:nvPr/>
        </p:nvSpPr>
        <p:spPr>
          <a:xfrm>
            <a:off x="670085" y="1696240"/>
            <a:ext cx="5025865" cy="2227407"/>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Indicate who </a:t>
            </a:r>
            <a:r>
              <a:rPr lang="en-US" sz="2200" b="1" dirty="0"/>
              <a:t>Prescribed</a:t>
            </a:r>
            <a:r>
              <a:rPr lang="en-US" sz="2200" dirty="0"/>
              <a:t> the vaccine.</a:t>
            </a:r>
          </a:p>
          <a:p>
            <a:pPr marL="457200" indent="-457200">
              <a:buFont typeface="+mj-lt"/>
              <a:buAutoNum type="arabicPeriod"/>
            </a:pPr>
            <a:r>
              <a:rPr lang="en-US" sz="2200" dirty="0"/>
              <a:t>Select the </a:t>
            </a:r>
            <a:r>
              <a:rPr lang="en-US" sz="2200" b="1" dirty="0"/>
              <a:t>Vaccine</a:t>
            </a:r>
            <a:r>
              <a:rPr lang="en-US" sz="2200" dirty="0"/>
              <a:t> given or refused.</a:t>
            </a:r>
          </a:p>
          <a:p>
            <a:pPr marL="457200" indent="-457200">
              <a:buFont typeface="+mj-lt"/>
              <a:buAutoNum type="arabicPeriod"/>
            </a:pPr>
            <a:r>
              <a:rPr lang="en-US" sz="2200" dirty="0"/>
              <a:t>If given, indicate the </a:t>
            </a:r>
            <a:r>
              <a:rPr lang="en-US" sz="2200" b="1" dirty="0"/>
              <a:t>Body Site</a:t>
            </a:r>
            <a:r>
              <a:rPr lang="en-US" sz="2200" dirty="0"/>
              <a:t>.</a:t>
            </a:r>
          </a:p>
          <a:p>
            <a:pPr marL="457200" indent="-457200">
              <a:buFont typeface="+mj-lt"/>
              <a:buAutoNum type="arabicPeriod"/>
            </a:pPr>
            <a:r>
              <a:rPr lang="en-US" sz="2200" dirty="0"/>
              <a:t>Select </a:t>
            </a:r>
            <a:r>
              <a:rPr lang="en-US" sz="2200" b="1" dirty="0"/>
              <a:t>VIS</a:t>
            </a:r>
            <a:r>
              <a:rPr lang="en-US" sz="2200" dirty="0"/>
              <a:t>.</a:t>
            </a:r>
          </a:p>
          <a:p>
            <a:pPr marL="457200" indent="-457200">
              <a:buFont typeface="+mj-lt"/>
              <a:buAutoNum type="arabicPeriod"/>
            </a:pPr>
            <a:r>
              <a:rPr lang="en-US" sz="2200" dirty="0"/>
              <a:t>Click to add additional vaccine </a:t>
            </a:r>
            <a:r>
              <a:rPr lang="en-US" sz="2200" b="1" dirty="0"/>
              <a:t>details</a:t>
            </a:r>
            <a:r>
              <a:rPr lang="en-US" sz="2200" dirty="0"/>
              <a:t>.</a:t>
            </a:r>
          </a:p>
          <a:p>
            <a:pPr marL="457200" indent="-457200">
              <a:buFont typeface="+mj-lt"/>
              <a:buAutoNum type="arabicPeriod"/>
            </a:pPr>
            <a:endParaRPr lang="en-US" sz="2200" dirty="0"/>
          </a:p>
          <a:p>
            <a:pPr marL="0" indent="0">
              <a:buNone/>
            </a:pPr>
            <a:endParaRPr lang="en-US" sz="2200" dirty="0"/>
          </a:p>
          <a:p>
            <a:pPr marL="0" indent="0">
              <a:buNone/>
            </a:pPr>
            <a:endParaRPr lang="en-US" sz="2200" dirty="0"/>
          </a:p>
        </p:txBody>
      </p:sp>
      <p:sp>
        <p:nvSpPr>
          <p:cNvPr id="6" name="Oval 5"/>
          <p:cNvSpPr/>
          <p:nvPr/>
        </p:nvSpPr>
        <p:spPr>
          <a:xfrm>
            <a:off x="670085" y="502460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7212330" y="334440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8" name="Oval 7"/>
          <p:cNvSpPr/>
          <p:nvPr/>
        </p:nvSpPr>
        <p:spPr>
          <a:xfrm>
            <a:off x="3183017" y="4579881"/>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9" name="Oval 8"/>
          <p:cNvSpPr/>
          <p:nvPr/>
        </p:nvSpPr>
        <p:spPr>
          <a:xfrm>
            <a:off x="3990399" y="4587321"/>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10" name="Oval 9"/>
          <p:cNvSpPr/>
          <p:nvPr/>
        </p:nvSpPr>
        <p:spPr>
          <a:xfrm>
            <a:off x="4742123" y="4587321"/>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5</a:t>
            </a:r>
          </a:p>
        </p:txBody>
      </p:sp>
      <p:pic>
        <p:nvPicPr>
          <p:cNvPr id="4" name="Picture 3">
            <a:extLst>
              <a:ext uri="{FF2B5EF4-FFF2-40B4-BE49-F238E27FC236}">
                <a16:creationId xmlns:a16="http://schemas.microsoft.com/office/drawing/2014/main" id="{A24CDB7F-A1A6-40AC-A0C0-17C3CA109BC4}"/>
              </a:ext>
            </a:extLst>
          </p:cNvPr>
          <p:cNvPicPr>
            <a:picLocks noChangeAspect="1"/>
          </p:cNvPicPr>
          <p:nvPr/>
        </p:nvPicPr>
        <p:blipFill>
          <a:blip r:embed="rId4"/>
          <a:stretch>
            <a:fillRect/>
          </a:stretch>
        </p:blipFill>
        <p:spPr>
          <a:xfrm>
            <a:off x="6175332" y="1690689"/>
            <a:ext cx="517443" cy="420660"/>
          </a:xfrm>
          <a:prstGeom prst="rect">
            <a:avLst/>
          </a:prstGeom>
        </p:spPr>
      </p:pic>
    </p:spTree>
    <p:extLst>
      <p:ext uri="{BB962C8B-B14F-4D97-AF65-F5344CB8AC3E}">
        <p14:creationId xmlns:p14="http://schemas.microsoft.com/office/powerpoint/2010/main" val="2251246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4BDE3C-0E32-42B3-B979-70A28E2ACED4}"/>
              </a:ext>
            </a:extLst>
          </p:cNvPr>
          <p:cNvPicPr>
            <a:picLocks noChangeAspect="1"/>
          </p:cNvPicPr>
          <p:nvPr/>
        </p:nvPicPr>
        <p:blipFill>
          <a:blip r:embed="rId3"/>
          <a:stretch>
            <a:fillRect/>
          </a:stretch>
        </p:blipFill>
        <p:spPr>
          <a:xfrm>
            <a:off x="498757" y="1716531"/>
            <a:ext cx="7090763" cy="3449202"/>
          </a:xfrm>
          <a:prstGeom prst="rect">
            <a:avLst/>
          </a:prstGeom>
        </p:spPr>
      </p:pic>
      <p:sp>
        <p:nvSpPr>
          <p:cNvPr id="2" name="Title 1"/>
          <p:cNvSpPr>
            <a:spLocks noGrp="1"/>
          </p:cNvSpPr>
          <p:nvPr>
            <p:ph type="title"/>
          </p:nvPr>
        </p:nvSpPr>
        <p:spPr/>
        <p:txBody>
          <a:bodyPr/>
          <a:lstStyle/>
          <a:p>
            <a:r>
              <a:rPr lang="en-US" dirty="0"/>
              <a:t>Add Immunization (Types 2 &amp; 3)</a:t>
            </a:r>
          </a:p>
        </p:txBody>
      </p:sp>
      <p:sp>
        <p:nvSpPr>
          <p:cNvPr id="4" name="Slide Number Placeholder 3"/>
          <p:cNvSpPr>
            <a:spLocks noGrp="1"/>
          </p:cNvSpPr>
          <p:nvPr>
            <p:ph type="sldNum" sz="quarter" idx="12"/>
          </p:nvPr>
        </p:nvSpPr>
        <p:spPr/>
        <p:txBody>
          <a:bodyPr/>
          <a:lstStyle/>
          <a:p>
            <a:fld id="{9ED02AE2-7DAD-4645-BC87-240DD35DB531}" type="slidenum">
              <a:rPr lang="en-US" smtClean="0"/>
              <a:t>67</a:t>
            </a:fld>
            <a:endParaRPr lang="en-US" dirty="0"/>
          </a:p>
        </p:txBody>
      </p:sp>
      <p:sp>
        <p:nvSpPr>
          <p:cNvPr id="6" name="Content Placeholder 3"/>
          <p:cNvSpPr txBox="1">
            <a:spLocks/>
          </p:cNvSpPr>
          <p:nvPr/>
        </p:nvSpPr>
        <p:spPr>
          <a:xfrm>
            <a:off x="2686051" y="4935229"/>
            <a:ext cx="5445793" cy="1852399"/>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to display ALL vaccine types.</a:t>
            </a:r>
          </a:p>
          <a:p>
            <a:pPr marL="457200" indent="-457200">
              <a:buFont typeface="+mj-lt"/>
              <a:buAutoNum type="arabicPeriod"/>
            </a:pPr>
            <a:r>
              <a:rPr lang="en-US" sz="2400" dirty="0"/>
              <a:t>Click to select an alternate VIS.</a:t>
            </a:r>
          </a:p>
          <a:p>
            <a:pPr marL="457200" indent="-457200">
              <a:buFont typeface="+mj-lt"/>
              <a:buAutoNum type="arabicPeriod"/>
            </a:pPr>
            <a:r>
              <a:rPr lang="en-US" sz="2400" dirty="0"/>
              <a:t>Click to add vaccine(s) for later admin.</a:t>
            </a:r>
          </a:p>
          <a:p>
            <a:pPr marL="457200" indent="-457200">
              <a:buFont typeface="+mj-lt"/>
              <a:buAutoNum type="arabicPeriod"/>
            </a:pPr>
            <a:r>
              <a:rPr lang="en-US" sz="2400" dirty="0"/>
              <a:t>Click to select if vaccine was refused.</a:t>
            </a:r>
          </a:p>
          <a:p>
            <a:pPr marL="0" indent="0">
              <a:buNone/>
            </a:pPr>
            <a:endParaRPr lang="en-US" sz="2400" dirty="0"/>
          </a:p>
        </p:txBody>
      </p:sp>
      <p:sp>
        <p:nvSpPr>
          <p:cNvPr id="7" name="Oval 6"/>
          <p:cNvSpPr/>
          <p:nvPr/>
        </p:nvSpPr>
        <p:spPr>
          <a:xfrm>
            <a:off x="3069557" y="423211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6259830" y="368343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7513972" y="1785611"/>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10" name="Oval 9"/>
          <p:cNvSpPr/>
          <p:nvPr/>
        </p:nvSpPr>
        <p:spPr>
          <a:xfrm>
            <a:off x="5597543" y="436927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Tree>
    <p:extLst>
      <p:ext uri="{BB962C8B-B14F-4D97-AF65-F5344CB8AC3E}">
        <p14:creationId xmlns:p14="http://schemas.microsoft.com/office/powerpoint/2010/main" val="10010042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CC10B-DF45-4473-8110-736FF8E6A41C}"/>
              </a:ext>
            </a:extLst>
          </p:cNvPr>
          <p:cNvPicPr>
            <a:picLocks noChangeAspect="1"/>
          </p:cNvPicPr>
          <p:nvPr/>
        </p:nvPicPr>
        <p:blipFill>
          <a:blip r:embed="rId2"/>
          <a:stretch>
            <a:fillRect/>
          </a:stretch>
        </p:blipFill>
        <p:spPr>
          <a:xfrm>
            <a:off x="526957" y="1709739"/>
            <a:ext cx="8550381" cy="2888230"/>
          </a:xfrm>
          <a:prstGeom prst="rect">
            <a:avLst/>
          </a:prstGeom>
        </p:spPr>
      </p:pic>
      <p:sp>
        <p:nvSpPr>
          <p:cNvPr id="2" name="Title 1"/>
          <p:cNvSpPr>
            <a:spLocks noGrp="1"/>
          </p:cNvSpPr>
          <p:nvPr>
            <p:ph type="title"/>
          </p:nvPr>
        </p:nvSpPr>
        <p:spPr/>
        <p:txBody>
          <a:bodyPr/>
          <a:lstStyle/>
          <a:p>
            <a:r>
              <a:rPr lang="en-US" dirty="0"/>
              <a:t>Administer Immunization</a:t>
            </a:r>
          </a:p>
        </p:txBody>
      </p:sp>
      <p:sp>
        <p:nvSpPr>
          <p:cNvPr id="4" name="Slide Number Placeholder 3"/>
          <p:cNvSpPr>
            <a:spLocks noGrp="1"/>
          </p:cNvSpPr>
          <p:nvPr>
            <p:ph type="sldNum" sz="quarter" idx="12"/>
          </p:nvPr>
        </p:nvSpPr>
        <p:spPr/>
        <p:txBody>
          <a:bodyPr/>
          <a:lstStyle/>
          <a:p>
            <a:fld id="{9ED02AE2-7DAD-4645-BC87-240DD35DB531}" type="slidenum">
              <a:rPr lang="en-US" smtClean="0"/>
              <a:t>68</a:t>
            </a:fld>
            <a:endParaRPr lang="en-US" dirty="0"/>
          </a:p>
        </p:txBody>
      </p:sp>
      <p:sp>
        <p:nvSpPr>
          <p:cNvPr id="5" name="Slide Number Placeholder 3"/>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D02AE2-7DAD-4645-BC87-240DD35DB531}" type="slidenum">
              <a:rPr lang="en-US" smtClean="0"/>
              <a:pPr/>
              <a:t>68</a:t>
            </a:fld>
            <a:endParaRPr lang="en-US" dirty="0"/>
          </a:p>
        </p:txBody>
      </p:sp>
      <p:sp>
        <p:nvSpPr>
          <p:cNvPr id="6" name="Content Placeholder 3"/>
          <p:cNvSpPr txBox="1">
            <a:spLocks/>
          </p:cNvSpPr>
          <p:nvPr/>
        </p:nvSpPr>
        <p:spPr>
          <a:xfrm>
            <a:off x="1696452" y="4859938"/>
            <a:ext cx="5751095" cy="922023"/>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Indicate who administered the vaccine.</a:t>
            </a:r>
          </a:p>
          <a:p>
            <a:pPr marL="457200" indent="-457200">
              <a:buFont typeface="+mj-lt"/>
              <a:buAutoNum type="arabicPeriod"/>
            </a:pPr>
            <a:r>
              <a:rPr lang="en-US" sz="2400" dirty="0"/>
              <a:t>Select the lot number administered.</a:t>
            </a:r>
          </a:p>
          <a:p>
            <a:pPr marL="0" indent="0">
              <a:buNone/>
            </a:pPr>
            <a:endParaRPr lang="en-US" sz="2400" dirty="0"/>
          </a:p>
        </p:txBody>
      </p:sp>
      <p:sp>
        <p:nvSpPr>
          <p:cNvPr id="7" name="Oval 6"/>
          <p:cNvSpPr/>
          <p:nvPr/>
        </p:nvSpPr>
        <p:spPr>
          <a:xfrm>
            <a:off x="5900803" y="324993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2806760" y="243272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28008855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F1C269-7B47-43A4-97FA-336BB14D9A4B}"/>
              </a:ext>
            </a:extLst>
          </p:cNvPr>
          <p:cNvPicPr>
            <a:picLocks noChangeAspect="1"/>
          </p:cNvPicPr>
          <p:nvPr/>
        </p:nvPicPr>
        <p:blipFill>
          <a:blip r:embed="rId2"/>
          <a:stretch>
            <a:fillRect/>
          </a:stretch>
        </p:blipFill>
        <p:spPr>
          <a:xfrm>
            <a:off x="352050" y="1729682"/>
            <a:ext cx="8649450" cy="2088061"/>
          </a:xfrm>
          <a:prstGeom prst="rect">
            <a:avLst/>
          </a:prstGeom>
        </p:spPr>
      </p:pic>
      <p:sp>
        <p:nvSpPr>
          <p:cNvPr id="2" name="Title 1"/>
          <p:cNvSpPr>
            <a:spLocks noGrp="1"/>
          </p:cNvSpPr>
          <p:nvPr>
            <p:ph type="title"/>
          </p:nvPr>
        </p:nvSpPr>
        <p:spPr/>
        <p:txBody>
          <a:bodyPr/>
          <a:lstStyle/>
          <a:p>
            <a:r>
              <a:rPr lang="en-US" dirty="0"/>
              <a:t>Administer Immunization (cont.)</a:t>
            </a:r>
            <a:endParaRPr lang="en-US" b="1" dirty="0"/>
          </a:p>
        </p:txBody>
      </p:sp>
      <p:sp>
        <p:nvSpPr>
          <p:cNvPr id="4" name="Slide Number Placeholder 3"/>
          <p:cNvSpPr>
            <a:spLocks noGrp="1"/>
          </p:cNvSpPr>
          <p:nvPr>
            <p:ph type="sldNum" sz="quarter" idx="12"/>
          </p:nvPr>
        </p:nvSpPr>
        <p:spPr/>
        <p:txBody>
          <a:bodyPr/>
          <a:lstStyle/>
          <a:p>
            <a:fld id="{9ED02AE2-7DAD-4645-BC87-240DD35DB531}" type="slidenum">
              <a:rPr lang="en-US" smtClean="0"/>
              <a:t>69</a:t>
            </a:fld>
            <a:endParaRPr lang="en-US" dirty="0"/>
          </a:p>
        </p:txBody>
      </p:sp>
      <p:sp>
        <p:nvSpPr>
          <p:cNvPr id="6" name="Content Placeholder 3"/>
          <p:cNvSpPr txBox="1">
            <a:spLocks/>
          </p:cNvSpPr>
          <p:nvPr/>
        </p:nvSpPr>
        <p:spPr>
          <a:xfrm>
            <a:off x="733425" y="4308944"/>
            <a:ext cx="7886700" cy="1705922"/>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000" dirty="0"/>
              <a:t>Indicate the </a:t>
            </a:r>
            <a:r>
              <a:rPr lang="en-US" sz="2000" b="1" dirty="0"/>
              <a:t>Body Site</a:t>
            </a:r>
            <a:r>
              <a:rPr lang="en-US" sz="2000" dirty="0"/>
              <a:t> where vaccine was administered. (</a:t>
            </a:r>
            <a:r>
              <a:rPr lang="en-US" sz="2000" b="1" dirty="0"/>
              <a:t>Route</a:t>
            </a:r>
            <a:r>
              <a:rPr lang="en-US" sz="2000" dirty="0"/>
              <a:t> and </a:t>
            </a:r>
            <a:r>
              <a:rPr lang="en-US" sz="2000" b="1" dirty="0"/>
              <a:t>Dosage</a:t>
            </a:r>
            <a:r>
              <a:rPr lang="en-US" sz="2000" dirty="0"/>
              <a:t> default, but can be changed.)</a:t>
            </a:r>
          </a:p>
          <a:p>
            <a:pPr marL="457200" indent="-457200">
              <a:buFont typeface="+mj-lt"/>
              <a:buAutoNum type="arabicPeriod"/>
            </a:pPr>
            <a:r>
              <a:rPr lang="en-US" sz="2000" dirty="0"/>
              <a:t>Document vaccine </a:t>
            </a:r>
            <a:r>
              <a:rPr lang="en-US" sz="2000" b="1" dirty="0"/>
              <a:t>Refusal Reason</a:t>
            </a:r>
            <a:r>
              <a:rPr lang="en-US" sz="2000" dirty="0"/>
              <a:t>, if refused.</a:t>
            </a:r>
          </a:p>
          <a:p>
            <a:pPr marL="457200" indent="-457200">
              <a:buFont typeface="+mj-lt"/>
              <a:buAutoNum type="arabicPeriod"/>
            </a:pPr>
            <a:r>
              <a:rPr lang="en-US" sz="2000" dirty="0"/>
              <a:t>If funding source does not match patient eligibility, enter a </a:t>
            </a:r>
            <a:r>
              <a:rPr lang="en-US" sz="2000" b="1" dirty="0"/>
              <a:t>Borrowed Reason</a:t>
            </a:r>
            <a:r>
              <a:rPr lang="en-US" sz="2000" dirty="0"/>
              <a:t> and </a:t>
            </a:r>
            <a:r>
              <a:rPr lang="en-US" sz="2000" b="1" dirty="0"/>
              <a:t>Comment</a:t>
            </a:r>
            <a:r>
              <a:rPr lang="en-US" sz="2000" dirty="0"/>
              <a:t>.</a:t>
            </a:r>
          </a:p>
          <a:p>
            <a:pPr marL="0" indent="0">
              <a:buNone/>
            </a:pPr>
            <a:endParaRPr lang="en-US" sz="2400" dirty="0"/>
          </a:p>
        </p:txBody>
      </p:sp>
      <p:sp>
        <p:nvSpPr>
          <p:cNvPr id="7" name="Oval 6"/>
          <p:cNvSpPr/>
          <p:nvPr/>
        </p:nvSpPr>
        <p:spPr>
          <a:xfrm>
            <a:off x="6924675" y="315468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3758565" y="307384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4927387" y="354342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Tree>
    <p:extLst>
      <p:ext uri="{BB962C8B-B14F-4D97-AF65-F5344CB8AC3E}">
        <p14:creationId xmlns:p14="http://schemas.microsoft.com/office/powerpoint/2010/main" val="2936334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 Module</a:t>
            </a:r>
          </a:p>
        </p:txBody>
      </p:sp>
      <p:sp>
        <p:nvSpPr>
          <p:cNvPr id="3" name="Content Placeholder 2"/>
          <p:cNvSpPr>
            <a:spLocks noGrp="1"/>
          </p:cNvSpPr>
          <p:nvPr>
            <p:ph idx="1"/>
          </p:nvPr>
        </p:nvSpPr>
        <p:spPr/>
        <p:txBody>
          <a:bodyPr/>
          <a:lstStyle/>
          <a:p>
            <a:r>
              <a:rPr lang="en-US" dirty="0"/>
              <a:t>Manages student enrollment/unenrollment within a school district and school</a:t>
            </a:r>
          </a:p>
          <a:p>
            <a:r>
              <a:rPr lang="en-US" dirty="0"/>
              <a:t>Tracks FERPA consent </a:t>
            </a:r>
          </a:p>
          <a:p>
            <a:pPr marL="0" indent="0">
              <a:buNone/>
            </a:pPr>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7</a:t>
            </a:fld>
            <a:endParaRPr lang="en-US" dirty="0"/>
          </a:p>
        </p:txBody>
      </p:sp>
    </p:spTree>
    <p:extLst>
      <p:ext uri="{BB962C8B-B14F-4D97-AF65-F5344CB8AC3E}">
        <p14:creationId xmlns:p14="http://schemas.microsoft.com/office/powerpoint/2010/main" val="38880394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97E7E4D-2509-436C-A7EF-F440E576A450}"/>
              </a:ext>
            </a:extLst>
          </p:cNvPr>
          <p:cNvPicPr>
            <a:picLocks noChangeAspect="1"/>
          </p:cNvPicPr>
          <p:nvPr/>
        </p:nvPicPr>
        <p:blipFill>
          <a:blip r:embed="rId2"/>
          <a:stretch>
            <a:fillRect/>
          </a:stretch>
        </p:blipFill>
        <p:spPr>
          <a:xfrm>
            <a:off x="518997" y="1289207"/>
            <a:ext cx="8380325" cy="3919606"/>
          </a:xfrm>
          <a:prstGeom prst="rect">
            <a:avLst/>
          </a:prstGeom>
        </p:spPr>
      </p:pic>
      <p:sp>
        <p:nvSpPr>
          <p:cNvPr id="2" name="Title 1"/>
          <p:cNvSpPr>
            <a:spLocks noGrp="1"/>
          </p:cNvSpPr>
          <p:nvPr>
            <p:ph type="title"/>
          </p:nvPr>
        </p:nvSpPr>
        <p:spPr/>
        <p:txBody>
          <a:bodyPr/>
          <a:lstStyle/>
          <a:p>
            <a:r>
              <a:rPr lang="en-US" dirty="0"/>
              <a:t>Immunization Details</a:t>
            </a:r>
          </a:p>
        </p:txBody>
      </p:sp>
      <p:sp>
        <p:nvSpPr>
          <p:cNvPr id="4" name="Slide Number Placeholder 3"/>
          <p:cNvSpPr>
            <a:spLocks noGrp="1"/>
          </p:cNvSpPr>
          <p:nvPr>
            <p:ph type="sldNum" sz="quarter" idx="12"/>
          </p:nvPr>
        </p:nvSpPr>
        <p:spPr/>
        <p:txBody>
          <a:bodyPr/>
          <a:lstStyle/>
          <a:p>
            <a:fld id="{9ED02AE2-7DAD-4645-BC87-240DD35DB531}" type="slidenum">
              <a:rPr lang="en-US" smtClean="0"/>
              <a:t>70</a:t>
            </a:fld>
            <a:endParaRPr lang="en-US" dirty="0"/>
          </a:p>
        </p:txBody>
      </p:sp>
      <p:sp>
        <p:nvSpPr>
          <p:cNvPr id="6" name="Content Placeholder 3"/>
          <p:cNvSpPr txBox="1">
            <a:spLocks/>
          </p:cNvSpPr>
          <p:nvPr/>
        </p:nvSpPr>
        <p:spPr>
          <a:xfrm>
            <a:off x="3099937" y="3849229"/>
            <a:ext cx="5751095" cy="1757047"/>
          </a:xfrm>
          <a:prstGeom prst="rect">
            <a:avLst/>
          </a:prstGeom>
          <a:solidFill>
            <a:schemeClr val="bg1"/>
          </a:solidFill>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link to open VAERS website.</a:t>
            </a:r>
          </a:p>
          <a:p>
            <a:pPr marL="457200" indent="-457200">
              <a:buFont typeface="+mj-lt"/>
              <a:buAutoNum type="arabicPeriod"/>
            </a:pPr>
            <a:r>
              <a:rPr lang="en-US" sz="2400" dirty="0"/>
              <a:t>Click to mark immunization as invalid.</a:t>
            </a:r>
          </a:p>
          <a:p>
            <a:pPr marL="457200" indent="-457200">
              <a:buFont typeface="+mj-lt"/>
              <a:buAutoNum type="arabicPeriod"/>
            </a:pPr>
            <a:r>
              <a:rPr lang="en-US" sz="2400" dirty="0"/>
              <a:t>Click to view history of changes to this immunization.</a:t>
            </a:r>
          </a:p>
          <a:p>
            <a:pPr marL="0" indent="0">
              <a:buNone/>
            </a:pPr>
            <a:endParaRPr lang="en-US" sz="2400" dirty="0"/>
          </a:p>
        </p:txBody>
      </p:sp>
      <p:sp>
        <p:nvSpPr>
          <p:cNvPr id="8" name="Oval 7"/>
          <p:cNvSpPr/>
          <p:nvPr/>
        </p:nvSpPr>
        <p:spPr>
          <a:xfrm>
            <a:off x="4572000" y="137486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7349490" y="213254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7" name="Oval 6"/>
          <p:cNvSpPr/>
          <p:nvPr/>
        </p:nvSpPr>
        <p:spPr>
          <a:xfrm>
            <a:off x="8057154" y="187313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1478768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Immunization Details (cont.)</a:t>
            </a:r>
          </a:p>
        </p:txBody>
      </p:sp>
      <p:sp>
        <p:nvSpPr>
          <p:cNvPr id="4" name="Slide Number Placeholder 3"/>
          <p:cNvSpPr>
            <a:spLocks noGrp="1"/>
          </p:cNvSpPr>
          <p:nvPr>
            <p:ph type="sldNum" sz="quarter" idx="12"/>
          </p:nvPr>
        </p:nvSpPr>
        <p:spPr/>
        <p:txBody>
          <a:bodyPr/>
          <a:lstStyle/>
          <a:p>
            <a:fld id="{9ED02AE2-7DAD-4645-BC87-240DD35DB531}" type="slidenum">
              <a:rPr lang="en-US" smtClean="0"/>
              <a:t>71</a:t>
            </a:fld>
            <a:endParaRPr lang="en-US" dirty="0"/>
          </a:p>
        </p:txBody>
      </p:sp>
      <p:sp>
        <p:nvSpPr>
          <p:cNvPr id="6" name="Content Placeholder 3"/>
          <p:cNvSpPr txBox="1">
            <a:spLocks/>
          </p:cNvSpPr>
          <p:nvPr/>
        </p:nvSpPr>
        <p:spPr>
          <a:xfrm>
            <a:off x="628648" y="4748299"/>
            <a:ext cx="7886702" cy="469230"/>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Document up to 3 adverse reactions per immunization.</a:t>
            </a:r>
          </a:p>
        </p:txBody>
      </p:sp>
      <p:pic>
        <p:nvPicPr>
          <p:cNvPr id="3" name="Picture 2"/>
          <p:cNvPicPr>
            <a:picLocks noChangeAspect="1"/>
          </p:cNvPicPr>
          <p:nvPr/>
        </p:nvPicPr>
        <p:blipFill>
          <a:blip r:embed="rId2"/>
          <a:stretch>
            <a:fillRect/>
          </a:stretch>
        </p:blipFill>
        <p:spPr>
          <a:xfrm>
            <a:off x="628648" y="1477688"/>
            <a:ext cx="7785366" cy="2975777"/>
          </a:xfrm>
          <a:prstGeom prst="rect">
            <a:avLst/>
          </a:prstGeom>
        </p:spPr>
      </p:pic>
    </p:spTree>
    <p:extLst>
      <p:ext uri="{BB962C8B-B14F-4D97-AF65-F5344CB8AC3E}">
        <p14:creationId xmlns:p14="http://schemas.microsoft.com/office/powerpoint/2010/main" val="22541819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729712" y="1701900"/>
            <a:ext cx="7785638" cy="1775092"/>
          </a:xfrm>
          <a:prstGeom prst="rect">
            <a:avLst/>
          </a:prstGeom>
        </p:spPr>
      </p:pic>
      <p:sp>
        <p:nvSpPr>
          <p:cNvPr id="2" name="Title 1"/>
          <p:cNvSpPr>
            <a:spLocks noGrp="1"/>
          </p:cNvSpPr>
          <p:nvPr>
            <p:ph type="title"/>
          </p:nvPr>
        </p:nvSpPr>
        <p:spPr/>
        <p:txBody>
          <a:bodyPr/>
          <a:lstStyle/>
          <a:p>
            <a:r>
              <a:rPr lang="en-US" dirty="0"/>
              <a:t>Immunization Details (cont.)</a:t>
            </a:r>
          </a:p>
        </p:txBody>
      </p:sp>
      <p:sp>
        <p:nvSpPr>
          <p:cNvPr id="4" name="Slide Number Placeholder 3"/>
          <p:cNvSpPr>
            <a:spLocks noGrp="1"/>
          </p:cNvSpPr>
          <p:nvPr>
            <p:ph type="sldNum" sz="quarter" idx="12"/>
          </p:nvPr>
        </p:nvSpPr>
        <p:spPr/>
        <p:txBody>
          <a:bodyPr/>
          <a:lstStyle/>
          <a:p>
            <a:fld id="{9ED02AE2-7DAD-4645-BC87-240DD35DB531}" type="slidenum">
              <a:rPr lang="en-US" smtClean="0"/>
              <a:t>72</a:t>
            </a:fld>
            <a:endParaRPr lang="en-US" dirty="0"/>
          </a:p>
        </p:txBody>
      </p:sp>
      <p:sp>
        <p:nvSpPr>
          <p:cNvPr id="6" name="Content Placeholder 3"/>
          <p:cNvSpPr txBox="1">
            <a:spLocks/>
          </p:cNvSpPr>
          <p:nvPr/>
        </p:nvSpPr>
        <p:spPr>
          <a:xfrm>
            <a:off x="628648" y="4120565"/>
            <a:ext cx="7886702" cy="132556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Enter any </a:t>
            </a:r>
            <a:r>
              <a:rPr lang="en-US" sz="2400" b="1" dirty="0"/>
              <a:t>Notes</a:t>
            </a:r>
            <a:r>
              <a:rPr lang="en-US" sz="2400" dirty="0"/>
              <a:t> about the immunization.</a:t>
            </a:r>
          </a:p>
          <a:p>
            <a:pPr marL="457200" indent="-457200">
              <a:buFont typeface="+mj-lt"/>
              <a:buAutoNum type="arabicPeriod"/>
            </a:pPr>
            <a:r>
              <a:rPr lang="en-US" sz="2400" dirty="0"/>
              <a:t>Click to change the VIS associated with the immunization</a:t>
            </a:r>
          </a:p>
        </p:txBody>
      </p:sp>
      <p:sp>
        <p:nvSpPr>
          <p:cNvPr id="7" name="Oval 6"/>
          <p:cNvSpPr/>
          <p:nvPr/>
        </p:nvSpPr>
        <p:spPr>
          <a:xfrm>
            <a:off x="1430752" y="244108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1070058" y="165449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9910274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8062912" cy="2852737"/>
          </a:xfrm>
        </p:spPr>
        <p:txBody>
          <a:bodyPr/>
          <a:lstStyle/>
          <a:p>
            <a:r>
              <a:rPr lang="en-US" dirty="0"/>
              <a:t>Administer Immunization</a:t>
            </a:r>
          </a:p>
        </p:txBody>
      </p:sp>
      <p:sp>
        <p:nvSpPr>
          <p:cNvPr id="3" name="Text Placeholder 2"/>
          <p:cNvSpPr>
            <a:spLocks noGrp="1"/>
          </p:cNvSpPr>
          <p:nvPr>
            <p:ph type="body" idx="1"/>
          </p:nvPr>
        </p:nvSpPr>
        <p:spPr/>
        <p:txBody>
          <a:bodyPr/>
          <a:lstStyle/>
          <a:p>
            <a:r>
              <a:rPr lang="en-US" dirty="0"/>
              <a:t>Hands-On Exercise</a:t>
            </a:r>
          </a:p>
        </p:txBody>
      </p:sp>
      <p:sp>
        <p:nvSpPr>
          <p:cNvPr id="4" name="Slide Number Placeholder 3"/>
          <p:cNvSpPr>
            <a:spLocks noGrp="1"/>
          </p:cNvSpPr>
          <p:nvPr>
            <p:ph type="sldNum" sz="quarter" idx="12"/>
          </p:nvPr>
        </p:nvSpPr>
        <p:spPr/>
        <p:txBody>
          <a:bodyPr/>
          <a:lstStyle/>
          <a:p>
            <a:fld id="{9ED02AE2-7DAD-4645-BC87-240DD35DB531}" type="slidenum">
              <a:rPr lang="en-US" smtClean="0"/>
              <a:t>73</a:t>
            </a:fld>
            <a:endParaRPr lang="en-US" dirty="0"/>
          </a:p>
        </p:txBody>
      </p:sp>
    </p:spTree>
    <p:extLst>
      <p:ext uri="{BB962C8B-B14F-4D97-AF65-F5344CB8AC3E}">
        <p14:creationId xmlns:p14="http://schemas.microsoft.com/office/powerpoint/2010/main" val="22363253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IZ Quick Add Module</a:t>
            </a:r>
          </a:p>
        </p:txBody>
      </p:sp>
      <p:sp>
        <p:nvSpPr>
          <p:cNvPr id="3" name="Slide Number Placeholder 2"/>
          <p:cNvSpPr>
            <a:spLocks noGrp="1"/>
          </p:cNvSpPr>
          <p:nvPr>
            <p:ph type="sldNum" sz="quarter" idx="12"/>
          </p:nvPr>
        </p:nvSpPr>
        <p:spPr/>
        <p:txBody>
          <a:bodyPr/>
          <a:lstStyle/>
          <a:p>
            <a:fld id="{9ED02AE2-7DAD-4645-BC87-240DD35DB531}" type="slidenum">
              <a:rPr lang="en-US" smtClean="0"/>
              <a:t>74</a:t>
            </a:fld>
            <a:endParaRPr lang="en-US" dirty="0"/>
          </a:p>
        </p:txBody>
      </p:sp>
    </p:spTree>
    <p:extLst>
      <p:ext uri="{BB962C8B-B14F-4D97-AF65-F5344CB8AC3E}">
        <p14:creationId xmlns:p14="http://schemas.microsoft.com/office/powerpoint/2010/main" val="42297178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IZ Quick Add Module </a:t>
            </a:r>
          </a:p>
        </p:txBody>
      </p:sp>
      <p:sp>
        <p:nvSpPr>
          <p:cNvPr id="5" name="Content Placeholder 4"/>
          <p:cNvSpPr>
            <a:spLocks noGrp="1"/>
          </p:cNvSpPr>
          <p:nvPr>
            <p:ph idx="1"/>
          </p:nvPr>
        </p:nvSpPr>
        <p:spPr/>
        <p:txBody>
          <a:bodyPr/>
          <a:lstStyle/>
          <a:p>
            <a:r>
              <a:rPr lang="en-US" dirty="0"/>
              <a:t>Used to administer immunizations to patients in mass</a:t>
            </a:r>
          </a:p>
          <a:p>
            <a:r>
              <a:rPr lang="en-US" dirty="0"/>
              <a:t>Does not decrement inventory</a:t>
            </a:r>
          </a:p>
          <a:p>
            <a:r>
              <a:rPr lang="en-US" dirty="0"/>
              <a:t>Includes “lite” versions of WebIZ modules/screens:</a:t>
            </a:r>
          </a:p>
          <a:p>
            <a:pPr lvl="1"/>
            <a:r>
              <a:rPr lang="en-US" dirty="0"/>
              <a:t>Patient Search</a:t>
            </a:r>
          </a:p>
          <a:p>
            <a:pPr lvl="1"/>
            <a:r>
              <a:rPr lang="en-US" dirty="0"/>
              <a:t>Demographics</a:t>
            </a:r>
          </a:p>
          <a:p>
            <a:pPr lvl="1"/>
            <a:r>
              <a:rPr lang="en-US" dirty="0"/>
              <a:t>Immunizations</a:t>
            </a:r>
          </a:p>
          <a:p>
            <a:pPr lvl="1"/>
            <a:r>
              <a:rPr lang="en-US" dirty="0"/>
              <a:t>Mass Events</a:t>
            </a:r>
          </a:p>
        </p:txBody>
      </p:sp>
      <p:sp>
        <p:nvSpPr>
          <p:cNvPr id="2" name="Slide Number Placeholder 1"/>
          <p:cNvSpPr>
            <a:spLocks noGrp="1"/>
          </p:cNvSpPr>
          <p:nvPr>
            <p:ph type="sldNum" sz="quarter" idx="12"/>
          </p:nvPr>
        </p:nvSpPr>
        <p:spPr/>
        <p:txBody>
          <a:bodyPr/>
          <a:lstStyle/>
          <a:p>
            <a:fld id="{9ED02AE2-7DAD-4645-BC87-240DD35DB531}" type="slidenum">
              <a:rPr lang="en-US" smtClean="0"/>
              <a:t>75</a:t>
            </a:fld>
            <a:endParaRPr lang="en-US" dirty="0"/>
          </a:p>
        </p:txBody>
      </p:sp>
    </p:spTree>
    <p:extLst>
      <p:ext uri="{BB962C8B-B14F-4D97-AF65-F5344CB8AC3E}">
        <p14:creationId xmlns:p14="http://schemas.microsoft.com/office/powerpoint/2010/main" val="9387101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8650" y="1447591"/>
            <a:ext cx="8258020" cy="2760539"/>
          </a:xfrm>
          <a:prstGeom prst="rect">
            <a:avLst/>
          </a:prstGeom>
        </p:spPr>
      </p:pic>
      <p:sp>
        <p:nvSpPr>
          <p:cNvPr id="2" name="Title 1"/>
          <p:cNvSpPr>
            <a:spLocks noGrp="1"/>
          </p:cNvSpPr>
          <p:nvPr>
            <p:ph type="title"/>
          </p:nvPr>
        </p:nvSpPr>
        <p:spPr/>
        <p:txBody>
          <a:bodyPr/>
          <a:lstStyle/>
          <a:p>
            <a:r>
              <a:rPr lang="en-US" dirty="0"/>
              <a:t>IZ Quick Add</a:t>
            </a:r>
          </a:p>
        </p:txBody>
      </p:sp>
      <p:sp>
        <p:nvSpPr>
          <p:cNvPr id="4" name="Slide Number Placeholder 3"/>
          <p:cNvSpPr>
            <a:spLocks noGrp="1"/>
          </p:cNvSpPr>
          <p:nvPr>
            <p:ph type="sldNum" sz="quarter" idx="12"/>
          </p:nvPr>
        </p:nvSpPr>
        <p:spPr/>
        <p:txBody>
          <a:bodyPr/>
          <a:lstStyle/>
          <a:p>
            <a:fld id="{9ED02AE2-7DAD-4645-BC87-240DD35DB531}" type="slidenum">
              <a:rPr lang="en-US" smtClean="0"/>
              <a:t>76</a:t>
            </a:fld>
            <a:endParaRPr lang="en-US" dirty="0"/>
          </a:p>
        </p:txBody>
      </p:sp>
      <p:sp>
        <p:nvSpPr>
          <p:cNvPr id="6" name="Content Placeholder 3"/>
          <p:cNvSpPr txBox="1">
            <a:spLocks/>
          </p:cNvSpPr>
          <p:nvPr/>
        </p:nvSpPr>
        <p:spPr>
          <a:xfrm>
            <a:off x="662812" y="4323426"/>
            <a:ext cx="7886702" cy="1802334"/>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on the desired patient to highlight.</a:t>
            </a:r>
          </a:p>
          <a:p>
            <a:pPr marL="457200" indent="-457200">
              <a:buFont typeface="+mj-lt"/>
              <a:buAutoNum type="arabicPeriod"/>
            </a:pPr>
            <a:r>
              <a:rPr lang="en-US" sz="2400" dirty="0"/>
              <a:t>Click to view the </a:t>
            </a:r>
            <a:r>
              <a:rPr lang="en-US" sz="2400" i="1" dirty="0"/>
              <a:t>IZ Quick Add Demographics</a:t>
            </a:r>
            <a:r>
              <a:rPr lang="en-US" sz="2400" dirty="0"/>
              <a:t> screen.</a:t>
            </a:r>
          </a:p>
          <a:p>
            <a:pPr marL="457200" indent="-457200">
              <a:buFont typeface="+mj-lt"/>
              <a:buAutoNum type="arabicPeriod"/>
            </a:pPr>
            <a:r>
              <a:rPr lang="en-US" sz="2400" dirty="0"/>
              <a:t>Click to view the </a:t>
            </a:r>
            <a:r>
              <a:rPr lang="en-US" sz="2400" i="1" dirty="0"/>
              <a:t>IZ Quick Add Immunizations</a:t>
            </a:r>
            <a:r>
              <a:rPr lang="en-US" sz="2400" dirty="0"/>
              <a:t> screen.</a:t>
            </a:r>
          </a:p>
          <a:p>
            <a:pPr marL="457200" indent="-457200">
              <a:buFont typeface="+mj-lt"/>
              <a:buAutoNum type="arabicPeriod"/>
            </a:pPr>
            <a:r>
              <a:rPr lang="en-US" sz="2400" dirty="0"/>
              <a:t>Click to view the </a:t>
            </a:r>
            <a:r>
              <a:rPr lang="en-US" sz="2400" i="1" dirty="0"/>
              <a:t>IZ Quick Add Mass Event </a:t>
            </a:r>
            <a:r>
              <a:rPr lang="en-US" sz="2400" dirty="0"/>
              <a:t>screen.</a:t>
            </a:r>
          </a:p>
        </p:txBody>
      </p:sp>
      <p:sp>
        <p:nvSpPr>
          <p:cNvPr id="7" name="Oval 6"/>
          <p:cNvSpPr/>
          <p:nvPr/>
        </p:nvSpPr>
        <p:spPr>
          <a:xfrm>
            <a:off x="6538383" y="243525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525652" y="200903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6535494" y="274079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10" name="Oval 9"/>
          <p:cNvSpPr/>
          <p:nvPr/>
        </p:nvSpPr>
        <p:spPr>
          <a:xfrm>
            <a:off x="6535494" y="324570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Tree>
    <p:extLst>
      <p:ext uri="{BB962C8B-B14F-4D97-AF65-F5344CB8AC3E}">
        <p14:creationId xmlns:p14="http://schemas.microsoft.com/office/powerpoint/2010/main" val="1245219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BD960B1-D96C-488E-926B-ED3479780749}"/>
              </a:ext>
            </a:extLst>
          </p:cNvPr>
          <p:cNvPicPr>
            <a:picLocks noChangeAspect="1"/>
          </p:cNvPicPr>
          <p:nvPr/>
        </p:nvPicPr>
        <p:blipFill>
          <a:blip r:embed="rId2"/>
          <a:stretch>
            <a:fillRect/>
          </a:stretch>
        </p:blipFill>
        <p:spPr>
          <a:xfrm>
            <a:off x="628649" y="1690689"/>
            <a:ext cx="7886699" cy="3476018"/>
          </a:xfrm>
          <a:prstGeom prst="rect">
            <a:avLst/>
          </a:prstGeom>
        </p:spPr>
      </p:pic>
      <p:sp>
        <p:nvSpPr>
          <p:cNvPr id="2" name="Title 1"/>
          <p:cNvSpPr>
            <a:spLocks noGrp="1"/>
          </p:cNvSpPr>
          <p:nvPr>
            <p:ph type="title"/>
          </p:nvPr>
        </p:nvSpPr>
        <p:spPr/>
        <p:txBody>
          <a:bodyPr/>
          <a:lstStyle/>
          <a:p>
            <a:r>
              <a:rPr lang="en-US" dirty="0"/>
              <a:t>IZ Quick Add Demographics</a:t>
            </a:r>
          </a:p>
        </p:txBody>
      </p:sp>
      <p:sp>
        <p:nvSpPr>
          <p:cNvPr id="4" name="Slide Number Placeholder 3"/>
          <p:cNvSpPr>
            <a:spLocks noGrp="1"/>
          </p:cNvSpPr>
          <p:nvPr>
            <p:ph type="sldNum" sz="quarter" idx="12"/>
          </p:nvPr>
        </p:nvSpPr>
        <p:spPr/>
        <p:txBody>
          <a:bodyPr/>
          <a:lstStyle/>
          <a:p>
            <a:fld id="{9ED02AE2-7DAD-4645-BC87-240DD35DB531}" type="slidenum">
              <a:rPr lang="en-US" smtClean="0"/>
              <a:t>77</a:t>
            </a:fld>
            <a:endParaRPr lang="en-US" dirty="0"/>
          </a:p>
        </p:txBody>
      </p:sp>
      <p:sp>
        <p:nvSpPr>
          <p:cNvPr id="6" name="Content Placeholder 3"/>
          <p:cNvSpPr txBox="1">
            <a:spLocks/>
          </p:cNvSpPr>
          <p:nvPr/>
        </p:nvSpPr>
        <p:spPr>
          <a:xfrm>
            <a:off x="2897676" y="3073402"/>
            <a:ext cx="5617672" cy="905410"/>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Contains fewer required fields than the main </a:t>
            </a:r>
            <a:r>
              <a:rPr lang="en-US" sz="2400" i="1" dirty="0"/>
              <a:t>Patient Demographics </a:t>
            </a:r>
            <a:r>
              <a:rPr lang="en-US" sz="2400" dirty="0"/>
              <a:t>screen.</a:t>
            </a:r>
          </a:p>
        </p:txBody>
      </p:sp>
    </p:spTree>
    <p:extLst>
      <p:ext uri="{BB962C8B-B14F-4D97-AF65-F5344CB8AC3E}">
        <p14:creationId xmlns:p14="http://schemas.microsoft.com/office/powerpoint/2010/main" val="31097196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049AC6-94C7-43AF-AC52-662E67C710ED}"/>
              </a:ext>
            </a:extLst>
          </p:cNvPr>
          <p:cNvPicPr>
            <a:picLocks noChangeAspect="1"/>
          </p:cNvPicPr>
          <p:nvPr/>
        </p:nvPicPr>
        <p:blipFill>
          <a:blip r:embed="rId2"/>
          <a:stretch>
            <a:fillRect/>
          </a:stretch>
        </p:blipFill>
        <p:spPr>
          <a:xfrm>
            <a:off x="1857003" y="1380906"/>
            <a:ext cx="5429994" cy="3640390"/>
          </a:xfrm>
          <a:prstGeom prst="rect">
            <a:avLst/>
          </a:prstGeom>
        </p:spPr>
      </p:pic>
      <p:sp>
        <p:nvSpPr>
          <p:cNvPr id="4" name="Title 3"/>
          <p:cNvSpPr>
            <a:spLocks noGrp="1"/>
          </p:cNvSpPr>
          <p:nvPr>
            <p:ph type="title"/>
          </p:nvPr>
        </p:nvSpPr>
        <p:spPr/>
        <p:txBody>
          <a:bodyPr/>
          <a:lstStyle/>
          <a:p>
            <a:r>
              <a:rPr lang="en-US" dirty="0"/>
              <a:t>IZ Quick Add Immunizations</a:t>
            </a:r>
          </a:p>
        </p:txBody>
      </p:sp>
      <p:sp>
        <p:nvSpPr>
          <p:cNvPr id="2" name="Slide Number Placeholder 1"/>
          <p:cNvSpPr>
            <a:spLocks noGrp="1"/>
          </p:cNvSpPr>
          <p:nvPr>
            <p:ph type="sldNum" sz="quarter" idx="12"/>
          </p:nvPr>
        </p:nvSpPr>
        <p:spPr/>
        <p:txBody>
          <a:bodyPr/>
          <a:lstStyle/>
          <a:p>
            <a:fld id="{9ED02AE2-7DAD-4645-BC87-240DD35DB531}" type="slidenum">
              <a:rPr lang="en-US" smtClean="0"/>
              <a:t>78</a:t>
            </a:fld>
            <a:endParaRPr lang="en-US" dirty="0"/>
          </a:p>
        </p:txBody>
      </p:sp>
      <p:sp>
        <p:nvSpPr>
          <p:cNvPr id="7" name="Content Placeholder 3"/>
          <p:cNvSpPr txBox="1">
            <a:spLocks/>
          </p:cNvSpPr>
          <p:nvPr/>
        </p:nvSpPr>
        <p:spPr>
          <a:xfrm>
            <a:off x="628650" y="4897655"/>
            <a:ext cx="7477629" cy="132556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to add immunization(s) to the patient record.</a:t>
            </a:r>
          </a:p>
          <a:p>
            <a:pPr marL="457200" indent="-457200">
              <a:buFont typeface="+mj-lt"/>
              <a:buAutoNum type="arabicPeriod"/>
            </a:pPr>
            <a:r>
              <a:rPr lang="en-US" sz="2400" dirty="0"/>
              <a:t>Click to add historical immunizations, e.g., from a paper record.</a:t>
            </a:r>
          </a:p>
        </p:txBody>
      </p:sp>
      <p:sp>
        <p:nvSpPr>
          <p:cNvPr id="8" name="Oval 7"/>
          <p:cNvSpPr/>
          <p:nvPr/>
        </p:nvSpPr>
        <p:spPr>
          <a:xfrm>
            <a:off x="6663572" y="142721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9" name="Oval 8"/>
          <p:cNvSpPr/>
          <p:nvPr/>
        </p:nvSpPr>
        <p:spPr>
          <a:xfrm>
            <a:off x="5825490" y="143805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17808499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652965-7BB8-4596-BC09-1633D436E6EB}"/>
              </a:ext>
            </a:extLst>
          </p:cNvPr>
          <p:cNvPicPr>
            <a:picLocks noChangeAspect="1"/>
          </p:cNvPicPr>
          <p:nvPr/>
        </p:nvPicPr>
        <p:blipFill>
          <a:blip r:embed="rId2"/>
          <a:stretch>
            <a:fillRect/>
          </a:stretch>
        </p:blipFill>
        <p:spPr>
          <a:xfrm>
            <a:off x="452954" y="1606530"/>
            <a:ext cx="8161727" cy="2903472"/>
          </a:xfrm>
          <a:prstGeom prst="rect">
            <a:avLst/>
          </a:prstGeom>
        </p:spPr>
      </p:pic>
      <p:sp>
        <p:nvSpPr>
          <p:cNvPr id="2" name="Title 1"/>
          <p:cNvSpPr>
            <a:spLocks noGrp="1"/>
          </p:cNvSpPr>
          <p:nvPr>
            <p:ph type="title"/>
          </p:nvPr>
        </p:nvSpPr>
        <p:spPr/>
        <p:txBody>
          <a:bodyPr/>
          <a:lstStyle/>
          <a:p>
            <a:r>
              <a:rPr lang="en-US" dirty="0"/>
              <a:t>Quick Add</a:t>
            </a:r>
          </a:p>
        </p:txBody>
      </p:sp>
      <p:sp>
        <p:nvSpPr>
          <p:cNvPr id="4" name="Slide Number Placeholder 3"/>
          <p:cNvSpPr>
            <a:spLocks noGrp="1"/>
          </p:cNvSpPr>
          <p:nvPr>
            <p:ph type="sldNum" sz="quarter" idx="12"/>
          </p:nvPr>
        </p:nvSpPr>
        <p:spPr/>
        <p:txBody>
          <a:bodyPr/>
          <a:lstStyle/>
          <a:p>
            <a:fld id="{9ED02AE2-7DAD-4645-BC87-240DD35DB531}" type="slidenum">
              <a:rPr lang="en-US" smtClean="0"/>
              <a:t>79</a:t>
            </a:fld>
            <a:endParaRPr lang="en-US" dirty="0"/>
          </a:p>
        </p:txBody>
      </p:sp>
      <p:sp>
        <p:nvSpPr>
          <p:cNvPr id="6" name="Content Placeholder 3"/>
          <p:cNvSpPr txBox="1">
            <a:spLocks/>
          </p:cNvSpPr>
          <p:nvPr/>
        </p:nvSpPr>
        <p:spPr>
          <a:xfrm>
            <a:off x="833185" y="4910152"/>
            <a:ext cx="7477629" cy="1281198"/>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Enter the </a:t>
            </a:r>
            <a:r>
              <a:rPr lang="en-US" sz="2400" b="1" dirty="0"/>
              <a:t>Date</a:t>
            </a:r>
            <a:r>
              <a:rPr lang="en-US" sz="2400" dirty="0"/>
              <a:t> the immunization was administered.</a:t>
            </a:r>
          </a:p>
          <a:p>
            <a:pPr marL="457200" indent="-457200">
              <a:buFont typeface="+mj-lt"/>
              <a:buAutoNum type="arabicPeriod"/>
            </a:pPr>
            <a:r>
              <a:rPr lang="en-US" sz="2400" dirty="0"/>
              <a:t>Select the </a:t>
            </a:r>
            <a:r>
              <a:rPr lang="en-US" sz="2400" b="1" dirty="0"/>
              <a:t>Vaccine</a:t>
            </a:r>
            <a:r>
              <a:rPr lang="en-US" sz="2400" dirty="0"/>
              <a:t> administered. (</a:t>
            </a:r>
            <a:r>
              <a:rPr lang="en-US" sz="2400" b="1" dirty="0"/>
              <a:t>Manufacturer</a:t>
            </a:r>
            <a:r>
              <a:rPr lang="en-US" sz="2400" dirty="0"/>
              <a:t>, </a:t>
            </a:r>
            <a:r>
              <a:rPr lang="en-US" sz="2400" b="1" dirty="0"/>
              <a:t>Lot Number</a:t>
            </a:r>
            <a:r>
              <a:rPr lang="en-US" sz="2400" dirty="0"/>
              <a:t>, and </a:t>
            </a:r>
            <a:r>
              <a:rPr lang="en-US" sz="2400" b="1" dirty="0"/>
              <a:t>Body Site</a:t>
            </a:r>
            <a:r>
              <a:rPr lang="en-US" sz="2400" dirty="0"/>
              <a:t> are optional fields.)</a:t>
            </a:r>
          </a:p>
        </p:txBody>
      </p:sp>
      <p:sp>
        <p:nvSpPr>
          <p:cNvPr id="7" name="Oval 6"/>
          <p:cNvSpPr/>
          <p:nvPr/>
        </p:nvSpPr>
        <p:spPr>
          <a:xfrm>
            <a:off x="392159" y="370663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5701598" y="252895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Tree>
    <p:extLst>
      <p:ext uri="{BB962C8B-B14F-4D97-AF65-F5344CB8AC3E}">
        <p14:creationId xmlns:p14="http://schemas.microsoft.com/office/powerpoint/2010/main" val="229797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Inventory Module</a:t>
            </a:r>
          </a:p>
        </p:txBody>
      </p:sp>
      <p:sp>
        <p:nvSpPr>
          <p:cNvPr id="3" name="Content Placeholder 2"/>
          <p:cNvSpPr>
            <a:spLocks noGrp="1"/>
          </p:cNvSpPr>
          <p:nvPr>
            <p:ph idx="1"/>
          </p:nvPr>
        </p:nvSpPr>
        <p:spPr/>
        <p:txBody>
          <a:bodyPr/>
          <a:lstStyle/>
          <a:p>
            <a:r>
              <a:rPr lang="en-US" dirty="0"/>
              <a:t>Provides 3 levels of inventory control at the Provider level</a:t>
            </a:r>
          </a:p>
          <a:p>
            <a:r>
              <a:rPr lang="en-US" dirty="0"/>
              <a:t>Tracks vaccine manufacturer, lot number, expiration date, NDC, and funding source</a:t>
            </a:r>
          </a:p>
          <a:p>
            <a:r>
              <a:rPr lang="en-US" dirty="0"/>
              <a:t>Ability to transfer inventory between inventory locations</a:t>
            </a:r>
          </a:p>
          <a:p>
            <a:r>
              <a:rPr lang="en-US" dirty="0"/>
              <a:t>Monthly inventory reconciliation process</a:t>
            </a:r>
          </a:p>
          <a:p>
            <a:r>
              <a:rPr lang="en-US" dirty="0"/>
              <a:t>Ability for clinics to submit vaccine orders and returns to the VFC program</a:t>
            </a:r>
          </a:p>
          <a:p>
            <a:endParaRPr lang="en-US" dirty="0"/>
          </a:p>
        </p:txBody>
      </p:sp>
      <p:sp>
        <p:nvSpPr>
          <p:cNvPr id="4" name="Slide Number Placeholder 3"/>
          <p:cNvSpPr>
            <a:spLocks noGrp="1"/>
          </p:cNvSpPr>
          <p:nvPr>
            <p:ph type="sldNum" sz="quarter" idx="12"/>
          </p:nvPr>
        </p:nvSpPr>
        <p:spPr/>
        <p:txBody>
          <a:bodyPr/>
          <a:lstStyle/>
          <a:p>
            <a:fld id="{9ED02AE2-7DAD-4645-BC87-240DD35DB531}" type="slidenum">
              <a:rPr lang="en-US" smtClean="0"/>
              <a:t>8</a:t>
            </a:fld>
            <a:endParaRPr lang="en-US" dirty="0"/>
          </a:p>
        </p:txBody>
      </p:sp>
    </p:spTree>
    <p:extLst>
      <p:ext uri="{BB962C8B-B14F-4D97-AF65-F5344CB8AC3E}">
        <p14:creationId xmlns:p14="http://schemas.microsoft.com/office/powerpoint/2010/main" val="25712526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56D82D-F4A4-4552-820E-0E6C16DC7BA4}"/>
              </a:ext>
            </a:extLst>
          </p:cNvPr>
          <p:cNvPicPr>
            <a:picLocks noChangeAspect="1"/>
          </p:cNvPicPr>
          <p:nvPr/>
        </p:nvPicPr>
        <p:blipFill>
          <a:blip r:embed="rId2"/>
          <a:stretch>
            <a:fillRect/>
          </a:stretch>
        </p:blipFill>
        <p:spPr>
          <a:xfrm>
            <a:off x="1036013" y="1584800"/>
            <a:ext cx="7071973" cy="3688400"/>
          </a:xfrm>
          <a:prstGeom prst="rect">
            <a:avLst/>
          </a:prstGeom>
        </p:spPr>
      </p:pic>
      <p:sp>
        <p:nvSpPr>
          <p:cNvPr id="2" name="Title 1"/>
          <p:cNvSpPr>
            <a:spLocks noGrp="1"/>
          </p:cNvSpPr>
          <p:nvPr>
            <p:ph type="title"/>
          </p:nvPr>
        </p:nvSpPr>
        <p:spPr/>
        <p:txBody>
          <a:bodyPr/>
          <a:lstStyle/>
          <a:p>
            <a:r>
              <a:rPr lang="en-US" dirty="0"/>
              <a:t>Mass Event Search</a:t>
            </a:r>
          </a:p>
        </p:txBody>
      </p:sp>
      <p:sp>
        <p:nvSpPr>
          <p:cNvPr id="3" name="Slide Number Placeholder 2"/>
          <p:cNvSpPr>
            <a:spLocks noGrp="1"/>
          </p:cNvSpPr>
          <p:nvPr>
            <p:ph type="sldNum" sz="quarter" idx="12"/>
          </p:nvPr>
        </p:nvSpPr>
        <p:spPr/>
        <p:txBody>
          <a:bodyPr/>
          <a:lstStyle/>
          <a:p>
            <a:fld id="{9ED02AE2-7DAD-4645-BC87-240DD35DB531}" type="slidenum">
              <a:rPr lang="en-US" smtClean="0"/>
              <a:t>80</a:t>
            </a:fld>
            <a:endParaRPr lang="en-US" dirty="0"/>
          </a:p>
        </p:txBody>
      </p:sp>
      <p:sp>
        <p:nvSpPr>
          <p:cNvPr id="5" name="Oval 4"/>
          <p:cNvSpPr/>
          <p:nvPr/>
        </p:nvSpPr>
        <p:spPr>
          <a:xfrm>
            <a:off x="5219700" y="169068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6" name="Oval 5"/>
          <p:cNvSpPr/>
          <p:nvPr/>
        </p:nvSpPr>
        <p:spPr>
          <a:xfrm>
            <a:off x="1630680" y="2387830"/>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7970826" y="389014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10" name="Content Placeholder 3"/>
          <p:cNvSpPr txBox="1">
            <a:spLocks/>
          </p:cNvSpPr>
          <p:nvPr/>
        </p:nvSpPr>
        <p:spPr>
          <a:xfrm>
            <a:off x="628650" y="4892992"/>
            <a:ext cx="7886700" cy="1330254"/>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Click to create a new mass event.</a:t>
            </a:r>
          </a:p>
          <a:p>
            <a:pPr marL="457200" indent="-457200">
              <a:buFont typeface="+mj-lt"/>
              <a:buAutoNum type="arabicPeriod"/>
            </a:pPr>
            <a:r>
              <a:rPr lang="en-US" sz="2200" dirty="0"/>
              <a:t>Enter search criteria.</a:t>
            </a:r>
          </a:p>
          <a:p>
            <a:pPr marL="457200" indent="-457200">
              <a:buFont typeface="+mj-lt"/>
              <a:buAutoNum type="arabicPeriod"/>
            </a:pPr>
            <a:r>
              <a:rPr lang="en-US" sz="2200" dirty="0"/>
              <a:t>Click to search for all mass events matching search criteria.</a:t>
            </a:r>
          </a:p>
        </p:txBody>
      </p:sp>
    </p:spTree>
    <p:extLst>
      <p:ext uri="{BB962C8B-B14F-4D97-AF65-F5344CB8AC3E}">
        <p14:creationId xmlns:p14="http://schemas.microsoft.com/office/powerpoint/2010/main" val="38734032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0F71A3-8D7D-4539-B5F2-AC3A0C77C1A0}"/>
              </a:ext>
            </a:extLst>
          </p:cNvPr>
          <p:cNvPicPr>
            <a:picLocks noChangeAspect="1"/>
          </p:cNvPicPr>
          <p:nvPr/>
        </p:nvPicPr>
        <p:blipFill>
          <a:blip r:embed="rId2"/>
          <a:stretch>
            <a:fillRect/>
          </a:stretch>
        </p:blipFill>
        <p:spPr>
          <a:xfrm>
            <a:off x="581372" y="1690689"/>
            <a:ext cx="7981255" cy="3418626"/>
          </a:xfrm>
          <a:prstGeom prst="rect">
            <a:avLst/>
          </a:prstGeom>
        </p:spPr>
      </p:pic>
      <p:sp>
        <p:nvSpPr>
          <p:cNvPr id="2" name="Title 1"/>
          <p:cNvSpPr>
            <a:spLocks noGrp="1"/>
          </p:cNvSpPr>
          <p:nvPr>
            <p:ph type="title"/>
          </p:nvPr>
        </p:nvSpPr>
        <p:spPr/>
        <p:txBody>
          <a:bodyPr/>
          <a:lstStyle/>
          <a:p>
            <a:r>
              <a:rPr lang="en-US" dirty="0"/>
              <a:t>Add New Mass Event</a:t>
            </a:r>
          </a:p>
        </p:txBody>
      </p:sp>
      <p:sp>
        <p:nvSpPr>
          <p:cNvPr id="3" name="Slide Number Placeholder 2"/>
          <p:cNvSpPr>
            <a:spLocks noGrp="1"/>
          </p:cNvSpPr>
          <p:nvPr>
            <p:ph type="sldNum" sz="quarter" idx="12"/>
          </p:nvPr>
        </p:nvSpPr>
        <p:spPr/>
        <p:txBody>
          <a:bodyPr/>
          <a:lstStyle/>
          <a:p>
            <a:fld id="{9ED02AE2-7DAD-4645-BC87-240DD35DB531}" type="slidenum">
              <a:rPr lang="en-US" smtClean="0"/>
              <a:t>81</a:t>
            </a:fld>
            <a:endParaRPr lang="en-US" dirty="0"/>
          </a:p>
        </p:txBody>
      </p:sp>
      <p:sp>
        <p:nvSpPr>
          <p:cNvPr id="5" name="Oval 4"/>
          <p:cNvSpPr/>
          <p:nvPr/>
        </p:nvSpPr>
        <p:spPr>
          <a:xfrm>
            <a:off x="1864934" y="217704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7" name="Oval 6"/>
          <p:cNvSpPr/>
          <p:nvPr/>
        </p:nvSpPr>
        <p:spPr>
          <a:xfrm>
            <a:off x="470685" y="267719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470685" y="340000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9" name="Oval 8"/>
          <p:cNvSpPr/>
          <p:nvPr/>
        </p:nvSpPr>
        <p:spPr>
          <a:xfrm>
            <a:off x="2815250" y="340000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13" name="Content Placeholder 3"/>
          <p:cNvSpPr txBox="1">
            <a:spLocks/>
          </p:cNvSpPr>
          <p:nvPr/>
        </p:nvSpPr>
        <p:spPr>
          <a:xfrm>
            <a:off x="4464640" y="3938018"/>
            <a:ext cx="4050710" cy="241833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Enter an </a:t>
            </a:r>
            <a:r>
              <a:rPr lang="en-US" sz="2400" b="1" dirty="0"/>
              <a:t>Event Description</a:t>
            </a:r>
          </a:p>
          <a:p>
            <a:pPr marL="457200" indent="-457200">
              <a:buFont typeface="+mj-lt"/>
              <a:buAutoNum type="arabicPeriod"/>
            </a:pPr>
            <a:r>
              <a:rPr lang="en-US" sz="2400" dirty="0"/>
              <a:t>Select </a:t>
            </a:r>
            <a:r>
              <a:rPr lang="en-US" sz="2400" b="1" dirty="0"/>
              <a:t>Provider/Clinic</a:t>
            </a:r>
          </a:p>
          <a:p>
            <a:pPr marL="457200" indent="-457200">
              <a:buFont typeface="+mj-lt"/>
              <a:buAutoNum type="arabicPeriod"/>
            </a:pPr>
            <a:r>
              <a:rPr lang="en-US" sz="2400" dirty="0"/>
              <a:t>Enter the </a:t>
            </a:r>
            <a:r>
              <a:rPr lang="en-US" sz="2400" b="1" dirty="0"/>
              <a:t>Event Date</a:t>
            </a:r>
          </a:p>
          <a:p>
            <a:pPr marL="457200" indent="-457200">
              <a:buFont typeface="+mj-lt"/>
              <a:buAutoNum type="arabicPeriod"/>
            </a:pPr>
            <a:r>
              <a:rPr lang="en-US" sz="2400" dirty="0"/>
              <a:t>Select </a:t>
            </a:r>
            <a:r>
              <a:rPr lang="en-US" sz="2400" b="1" dirty="0"/>
              <a:t>Administered By</a:t>
            </a:r>
            <a:endParaRPr lang="en-US" sz="2400" dirty="0"/>
          </a:p>
        </p:txBody>
      </p:sp>
    </p:spTree>
    <p:extLst>
      <p:ext uri="{BB962C8B-B14F-4D97-AF65-F5344CB8AC3E}">
        <p14:creationId xmlns:p14="http://schemas.microsoft.com/office/powerpoint/2010/main" val="26001248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538C2A-0396-4969-AFF1-A7EC76628F8B}"/>
              </a:ext>
            </a:extLst>
          </p:cNvPr>
          <p:cNvPicPr>
            <a:picLocks noChangeAspect="1"/>
          </p:cNvPicPr>
          <p:nvPr/>
        </p:nvPicPr>
        <p:blipFill>
          <a:blip r:embed="rId2"/>
          <a:stretch>
            <a:fillRect/>
          </a:stretch>
        </p:blipFill>
        <p:spPr>
          <a:xfrm>
            <a:off x="394808" y="1799402"/>
            <a:ext cx="8354379" cy="2831400"/>
          </a:xfrm>
          <a:prstGeom prst="rect">
            <a:avLst/>
          </a:prstGeom>
        </p:spPr>
      </p:pic>
      <p:sp>
        <p:nvSpPr>
          <p:cNvPr id="13" name="Content Placeholder 3"/>
          <p:cNvSpPr txBox="1">
            <a:spLocks/>
          </p:cNvSpPr>
          <p:nvPr/>
        </p:nvSpPr>
        <p:spPr>
          <a:xfrm>
            <a:off x="628647" y="4276725"/>
            <a:ext cx="5975989" cy="1820983"/>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Select </a:t>
            </a:r>
            <a:r>
              <a:rPr lang="en-US" sz="2400" b="1" dirty="0"/>
              <a:t>Vaccine </a:t>
            </a:r>
            <a:r>
              <a:rPr lang="en-US" sz="2400" dirty="0"/>
              <a:t>type.</a:t>
            </a:r>
          </a:p>
          <a:p>
            <a:pPr marL="457200" indent="-457200">
              <a:buFont typeface="+mj-lt"/>
              <a:buAutoNum type="arabicPeriod"/>
            </a:pPr>
            <a:r>
              <a:rPr lang="en-US" sz="2400" dirty="0"/>
              <a:t>Select </a:t>
            </a:r>
            <a:r>
              <a:rPr lang="en-US" sz="2400" b="1" dirty="0"/>
              <a:t>Lot </a:t>
            </a:r>
            <a:r>
              <a:rPr lang="en-US" sz="2400" dirty="0"/>
              <a:t>from inventory on-hand.</a:t>
            </a:r>
          </a:p>
          <a:p>
            <a:pPr marL="457200" indent="-457200">
              <a:buFont typeface="+mj-lt"/>
              <a:buAutoNum type="arabicPeriod"/>
            </a:pPr>
            <a:r>
              <a:rPr lang="en-US" sz="2400" dirty="0"/>
              <a:t>Enter </a:t>
            </a:r>
            <a:r>
              <a:rPr lang="en-US" sz="2400" b="1" dirty="0"/>
              <a:t>Dosage</a:t>
            </a:r>
            <a:r>
              <a:rPr lang="en-US" sz="2400" dirty="0"/>
              <a:t>, </a:t>
            </a:r>
            <a:r>
              <a:rPr lang="en-US" sz="2400" b="1" dirty="0"/>
              <a:t>Body Route </a:t>
            </a:r>
            <a:r>
              <a:rPr lang="en-US" sz="2400" dirty="0"/>
              <a:t>and</a:t>
            </a:r>
            <a:r>
              <a:rPr lang="en-US" sz="2400" b="1" dirty="0"/>
              <a:t> Body Site.</a:t>
            </a:r>
          </a:p>
          <a:p>
            <a:pPr marL="457200" indent="-457200">
              <a:buFont typeface="+mj-lt"/>
              <a:buAutoNum type="arabicPeriod"/>
            </a:pPr>
            <a:r>
              <a:rPr lang="en-US" sz="2400" dirty="0"/>
              <a:t>Click </a:t>
            </a:r>
            <a:r>
              <a:rPr lang="en-US" sz="2400" b="1" dirty="0"/>
              <a:t>Create.</a:t>
            </a:r>
            <a:endParaRPr lang="en-US" sz="2400" dirty="0"/>
          </a:p>
        </p:txBody>
      </p:sp>
      <p:sp>
        <p:nvSpPr>
          <p:cNvPr id="2" name="Title 1"/>
          <p:cNvSpPr>
            <a:spLocks noGrp="1"/>
          </p:cNvSpPr>
          <p:nvPr>
            <p:ph type="title"/>
          </p:nvPr>
        </p:nvSpPr>
        <p:spPr/>
        <p:txBody>
          <a:bodyPr/>
          <a:lstStyle/>
          <a:p>
            <a:r>
              <a:rPr lang="en-US" dirty="0"/>
              <a:t>Add New Mass Event (cont.)</a:t>
            </a:r>
          </a:p>
        </p:txBody>
      </p:sp>
      <p:sp>
        <p:nvSpPr>
          <p:cNvPr id="3" name="Slide Number Placeholder 2"/>
          <p:cNvSpPr>
            <a:spLocks noGrp="1"/>
          </p:cNvSpPr>
          <p:nvPr>
            <p:ph type="sldNum" sz="quarter" idx="12"/>
          </p:nvPr>
        </p:nvSpPr>
        <p:spPr/>
        <p:txBody>
          <a:bodyPr/>
          <a:lstStyle/>
          <a:p>
            <a:fld id="{9ED02AE2-7DAD-4645-BC87-240DD35DB531}" type="slidenum">
              <a:rPr lang="en-US" smtClean="0"/>
              <a:t>82</a:t>
            </a:fld>
            <a:endParaRPr lang="en-US" dirty="0"/>
          </a:p>
        </p:txBody>
      </p:sp>
      <p:sp>
        <p:nvSpPr>
          <p:cNvPr id="5" name="Oval 4"/>
          <p:cNvSpPr/>
          <p:nvPr/>
        </p:nvSpPr>
        <p:spPr>
          <a:xfrm>
            <a:off x="1574427" y="194389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6" name="Oval 5"/>
          <p:cNvSpPr/>
          <p:nvPr/>
        </p:nvSpPr>
        <p:spPr>
          <a:xfrm>
            <a:off x="5355514" y="267265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354327" y="3810889"/>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8" name="Oval 7"/>
          <p:cNvSpPr/>
          <p:nvPr/>
        </p:nvSpPr>
        <p:spPr>
          <a:xfrm>
            <a:off x="7167562" y="4052095"/>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Tree>
    <p:extLst>
      <p:ext uri="{BB962C8B-B14F-4D97-AF65-F5344CB8AC3E}">
        <p14:creationId xmlns:p14="http://schemas.microsoft.com/office/powerpoint/2010/main" val="8497248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265BC65-8772-44FB-A51B-D917497A4617}"/>
              </a:ext>
            </a:extLst>
          </p:cNvPr>
          <p:cNvPicPr>
            <a:picLocks noChangeAspect="1"/>
          </p:cNvPicPr>
          <p:nvPr/>
        </p:nvPicPr>
        <p:blipFill>
          <a:blip r:embed="rId2"/>
          <a:stretch>
            <a:fillRect/>
          </a:stretch>
        </p:blipFill>
        <p:spPr>
          <a:xfrm>
            <a:off x="628648" y="1758182"/>
            <a:ext cx="7886701" cy="2584717"/>
          </a:xfrm>
          <a:prstGeom prst="rect">
            <a:avLst/>
          </a:prstGeom>
        </p:spPr>
      </p:pic>
      <p:sp>
        <p:nvSpPr>
          <p:cNvPr id="2" name="Title 1"/>
          <p:cNvSpPr>
            <a:spLocks noGrp="1"/>
          </p:cNvSpPr>
          <p:nvPr>
            <p:ph type="title"/>
          </p:nvPr>
        </p:nvSpPr>
        <p:spPr/>
        <p:txBody>
          <a:bodyPr/>
          <a:lstStyle/>
          <a:p>
            <a:r>
              <a:rPr lang="en-US" dirty="0"/>
              <a:t>Add Patient to Mass Event</a:t>
            </a:r>
          </a:p>
        </p:txBody>
      </p:sp>
      <p:sp>
        <p:nvSpPr>
          <p:cNvPr id="3" name="Slide Number Placeholder 2"/>
          <p:cNvSpPr>
            <a:spLocks noGrp="1"/>
          </p:cNvSpPr>
          <p:nvPr>
            <p:ph type="sldNum" sz="quarter" idx="12"/>
          </p:nvPr>
        </p:nvSpPr>
        <p:spPr>
          <a:xfrm>
            <a:off x="6457950" y="6356351"/>
            <a:ext cx="2057400" cy="365125"/>
          </a:xfrm>
        </p:spPr>
        <p:txBody>
          <a:bodyPr/>
          <a:lstStyle/>
          <a:p>
            <a:fld id="{9ED02AE2-7DAD-4645-BC87-240DD35DB531}" type="slidenum">
              <a:rPr lang="en-US" smtClean="0"/>
              <a:t>83</a:t>
            </a:fld>
            <a:endParaRPr lang="en-US" dirty="0"/>
          </a:p>
        </p:txBody>
      </p:sp>
      <p:sp>
        <p:nvSpPr>
          <p:cNvPr id="6" name="Content Placeholder 3"/>
          <p:cNvSpPr txBox="1">
            <a:spLocks/>
          </p:cNvSpPr>
          <p:nvPr/>
        </p:nvSpPr>
        <p:spPr>
          <a:xfrm>
            <a:off x="442912" y="4732923"/>
            <a:ext cx="8258175" cy="843380"/>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Click </a:t>
            </a:r>
            <a:r>
              <a:rPr lang="en-US" sz="2400" b="1" dirty="0"/>
              <a:t>Patient List</a:t>
            </a:r>
            <a:r>
              <a:rPr lang="en-US" sz="2400" dirty="0"/>
              <a:t> to view/modify patients belonging to the event.</a:t>
            </a:r>
          </a:p>
        </p:txBody>
      </p:sp>
      <p:sp>
        <p:nvSpPr>
          <p:cNvPr id="8" name="Rectangle 7">
            <a:extLst>
              <a:ext uri="{FF2B5EF4-FFF2-40B4-BE49-F238E27FC236}">
                <a16:creationId xmlns:a16="http://schemas.microsoft.com/office/drawing/2014/main" id="{022C000B-83B2-4E51-815C-B0D78632B851}"/>
              </a:ext>
            </a:extLst>
          </p:cNvPr>
          <p:cNvSpPr/>
          <p:nvPr/>
        </p:nvSpPr>
        <p:spPr>
          <a:xfrm>
            <a:off x="6343650" y="2390775"/>
            <a:ext cx="863974" cy="4420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7173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D3E128-8DC1-4451-A9AD-47FD15F96154}"/>
              </a:ext>
            </a:extLst>
          </p:cNvPr>
          <p:cNvPicPr>
            <a:picLocks noChangeAspect="1"/>
          </p:cNvPicPr>
          <p:nvPr/>
        </p:nvPicPr>
        <p:blipFill>
          <a:blip r:embed="rId2"/>
          <a:stretch>
            <a:fillRect/>
          </a:stretch>
        </p:blipFill>
        <p:spPr>
          <a:xfrm>
            <a:off x="628650" y="1180971"/>
            <a:ext cx="6508044" cy="4580017"/>
          </a:xfrm>
          <a:prstGeom prst="rect">
            <a:avLst/>
          </a:prstGeom>
        </p:spPr>
      </p:pic>
      <p:sp>
        <p:nvSpPr>
          <p:cNvPr id="2" name="Title 1"/>
          <p:cNvSpPr>
            <a:spLocks noGrp="1"/>
          </p:cNvSpPr>
          <p:nvPr>
            <p:ph type="title"/>
          </p:nvPr>
        </p:nvSpPr>
        <p:spPr/>
        <p:txBody>
          <a:bodyPr/>
          <a:lstStyle/>
          <a:p>
            <a:r>
              <a:rPr lang="en-US" dirty="0"/>
              <a:t>Add Patient to Mass Event (cont.)</a:t>
            </a:r>
          </a:p>
        </p:txBody>
      </p:sp>
      <p:sp>
        <p:nvSpPr>
          <p:cNvPr id="3" name="Slide Number Placeholder 2"/>
          <p:cNvSpPr>
            <a:spLocks noGrp="1"/>
          </p:cNvSpPr>
          <p:nvPr>
            <p:ph type="sldNum" sz="quarter" idx="12"/>
          </p:nvPr>
        </p:nvSpPr>
        <p:spPr/>
        <p:txBody>
          <a:bodyPr/>
          <a:lstStyle/>
          <a:p>
            <a:fld id="{9ED02AE2-7DAD-4645-BC87-240DD35DB531}" type="slidenum">
              <a:rPr lang="en-US" smtClean="0"/>
              <a:t>84</a:t>
            </a:fld>
            <a:endParaRPr lang="en-US" dirty="0"/>
          </a:p>
        </p:txBody>
      </p:sp>
      <p:sp>
        <p:nvSpPr>
          <p:cNvPr id="5" name="Oval 4"/>
          <p:cNvSpPr/>
          <p:nvPr/>
        </p:nvSpPr>
        <p:spPr>
          <a:xfrm>
            <a:off x="6565524" y="1511362"/>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6" name="Content Placeholder 3"/>
          <p:cNvSpPr txBox="1">
            <a:spLocks/>
          </p:cNvSpPr>
          <p:nvPr/>
        </p:nvSpPr>
        <p:spPr>
          <a:xfrm>
            <a:off x="1815817" y="5251269"/>
            <a:ext cx="5517139" cy="843380"/>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Click to add patients to the mass event.</a:t>
            </a:r>
          </a:p>
          <a:p>
            <a:pPr marL="457200" indent="-457200">
              <a:buFont typeface="+mj-lt"/>
              <a:buAutoNum type="arabicPeriod"/>
            </a:pPr>
            <a:r>
              <a:rPr lang="en-US" sz="2400" dirty="0"/>
              <a:t>Click to view/edit mass event patient.</a:t>
            </a:r>
          </a:p>
        </p:txBody>
      </p:sp>
      <p:sp>
        <p:nvSpPr>
          <p:cNvPr id="8" name="Oval 7"/>
          <p:cNvSpPr/>
          <p:nvPr/>
        </p:nvSpPr>
        <p:spPr>
          <a:xfrm>
            <a:off x="6732640" y="469059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227521566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A8AAD8-0531-4859-81ED-F3032BB5F9DF}"/>
              </a:ext>
            </a:extLst>
          </p:cNvPr>
          <p:cNvPicPr>
            <a:picLocks noChangeAspect="1"/>
          </p:cNvPicPr>
          <p:nvPr/>
        </p:nvPicPr>
        <p:blipFill>
          <a:blip r:embed="rId2"/>
          <a:stretch>
            <a:fillRect/>
          </a:stretch>
        </p:blipFill>
        <p:spPr>
          <a:xfrm>
            <a:off x="603032" y="1938911"/>
            <a:ext cx="6883618" cy="4286584"/>
          </a:xfrm>
          <a:prstGeom prst="rect">
            <a:avLst/>
          </a:prstGeom>
        </p:spPr>
      </p:pic>
      <p:sp>
        <p:nvSpPr>
          <p:cNvPr id="2" name="Title 1"/>
          <p:cNvSpPr>
            <a:spLocks noGrp="1"/>
          </p:cNvSpPr>
          <p:nvPr>
            <p:ph type="title"/>
          </p:nvPr>
        </p:nvSpPr>
        <p:spPr/>
        <p:txBody>
          <a:bodyPr/>
          <a:lstStyle/>
          <a:p>
            <a:r>
              <a:rPr lang="en-US" dirty="0"/>
              <a:t>Add Patient to Mass Event (cont.)</a:t>
            </a:r>
          </a:p>
        </p:txBody>
      </p:sp>
      <p:sp>
        <p:nvSpPr>
          <p:cNvPr id="3" name="Slide Number Placeholder 2"/>
          <p:cNvSpPr>
            <a:spLocks noGrp="1"/>
          </p:cNvSpPr>
          <p:nvPr>
            <p:ph type="sldNum" sz="quarter" idx="12"/>
          </p:nvPr>
        </p:nvSpPr>
        <p:spPr/>
        <p:txBody>
          <a:bodyPr/>
          <a:lstStyle/>
          <a:p>
            <a:fld id="{9ED02AE2-7DAD-4645-BC87-240DD35DB531}" type="slidenum">
              <a:rPr lang="en-US" smtClean="0"/>
              <a:t>85</a:t>
            </a:fld>
            <a:endParaRPr lang="en-US" dirty="0"/>
          </a:p>
        </p:txBody>
      </p:sp>
      <p:sp>
        <p:nvSpPr>
          <p:cNvPr id="5" name="Oval 4"/>
          <p:cNvSpPr/>
          <p:nvPr/>
        </p:nvSpPr>
        <p:spPr>
          <a:xfrm>
            <a:off x="7212330" y="337224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6" name="Oval 5"/>
          <p:cNvSpPr/>
          <p:nvPr/>
        </p:nvSpPr>
        <p:spPr>
          <a:xfrm>
            <a:off x="491490" y="492313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7" name="Oval 6"/>
          <p:cNvSpPr/>
          <p:nvPr/>
        </p:nvSpPr>
        <p:spPr>
          <a:xfrm>
            <a:off x="4164057" y="5685363"/>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
        <p:nvSpPr>
          <p:cNvPr id="8" name="Oval 7"/>
          <p:cNvSpPr/>
          <p:nvPr/>
        </p:nvSpPr>
        <p:spPr>
          <a:xfrm>
            <a:off x="6525902" y="549370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4</a:t>
            </a:r>
          </a:p>
        </p:txBody>
      </p:sp>
      <p:sp>
        <p:nvSpPr>
          <p:cNvPr id="9" name="Content Placeholder 3"/>
          <p:cNvSpPr txBox="1">
            <a:spLocks/>
          </p:cNvSpPr>
          <p:nvPr/>
        </p:nvSpPr>
        <p:spPr>
          <a:xfrm>
            <a:off x="3219450" y="1455382"/>
            <a:ext cx="5321518" cy="1619210"/>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Search for a patient.</a:t>
            </a:r>
          </a:p>
          <a:p>
            <a:pPr marL="457200" indent="-457200">
              <a:buFont typeface="+mj-lt"/>
              <a:buAutoNum type="arabicPeriod"/>
            </a:pPr>
            <a:r>
              <a:rPr lang="en-US" sz="2200" dirty="0"/>
              <a:t>Select patient from search results.</a:t>
            </a:r>
          </a:p>
          <a:p>
            <a:pPr marL="457200" indent="-457200">
              <a:buFont typeface="+mj-lt"/>
              <a:buAutoNum type="arabicPeriod"/>
            </a:pPr>
            <a:r>
              <a:rPr lang="en-US" sz="2200" dirty="0"/>
              <a:t>Create new patient if no matches found.</a:t>
            </a:r>
          </a:p>
          <a:p>
            <a:pPr marL="457200" indent="-457200">
              <a:buFont typeface="+mj-lt"/>
              <a:buAutoNum type="arabicPeriod"/>
            </a:pPr>
            <a:r>
              <a:rPr lang="en-US" sz="2200" dirty="0"/>
              <a:t>Click to add patient to mass event.</a:t>
            </a:r>
          </a:p>
        </p:txBody>
      </p:sp>
    </p:spTree>
    <p:extLst>
      <p:ext uri="{BB962C8B-B14F-4D97-AF65-F5344CB8AC3E}">
        <p14:creationId xmlns:p14="http://schemas.microsoft.com/office/powerpoint/2010/main" val="5578128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C94EF-9DE4-4454-86E9-8BC0D2792298}"/>
              </a:ext>
            </a:extLst>
          </p:cNvPr>
          <p:cNvSpPr>
            <a:spLocks noGrp="1"/>
          </p:cNvSpPr>
          <p:nvPr>
            <p:ph type="title"/>
          </p:nvPr>
        </p:nvSpPr>
        <p:spPr/>
        <p:txBody>
          <a:bodyPr/>
          <a:lstStyle/>
          <a:p>
            <a:r>
              <a:rPr lang="en-US" dirty="0"/>
              <a:t>Submit Mass Event for Processing</a:t>
            </a:r>
          </a:p>
        </p:txBody>
      </p:sp>
      <p:sp>
        <p:nvSpPr>
          <p:cNvPr id="3" name="Slide Number Placeholder 2">
            <a:extLst>
              <a:ext uri="{FF2B5EF4-FFF2-40B4-BE49-F238E27FC236}">
                <a16:creationId xmlns:a16="http://schemas.microsoft.com/office/drawing/2014/main" id="{52556CF1-54D4-4786-84CC-DB7AAA3F87FA}"/>
              </a:ext>
            </a:extLst>
          </p:cNvPr>
          <p:cNvSpPr>
            <a:spLocks noGrp="1"/>
          </p:cNvSpPr>
          <p:nvPr>
            <p:ph type="sldNum" sz="quarter" idx="12"/>
          </p:nvPr>
        </p:nvSpPr>
        <p:spPr/>
        <p:txBody>
          <a:bodyPr/>
          <a:lstStyle/>
          <a:p>
            <a:fld id="{9ED02AE2-7DAD-4645-BC87-240DD35DB531}" type="slidenum">
              <a:rPr lang="en-US" smtClean="0"/>
              <a:t>86</a:t>
            </a:fld>
            <a:endParaRPr lang="en-US" dirty="0"/>
          </a:p>
        </p:txBody>
      </p:sp>
      <p:sp>
        <p:nvSpPr>
          <p:cNvPr id="5" name="Content Placeholder 3">
            <a:extLst>
              <a:ext uri="{FF2B5EF4-FFF2-40B4-BE49-F238E27FC236}">
                <a16:creationId xmlns:a16="http://schemas.microsoft.com/office/drawing/2014/main" id="{0F7EB190-62FF-42B9-BA41-444267CBD2DB}"/>
              </a:ext>
            </a:extLst>
          </p:cNvPr>
          <p:cNvSpPr txBox="1">
            <a:spLocks/>
          </p:cNvSpPr>
          <p:nvPr/>
        </p:nvSpPr>
        <p:spPr>
          <a:xfrm>
            <a:off x="442912" y="4732923"/>
            <a:ext cx="8258175" cy="843380"/>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Once all patients have been added to the mass event, change </a:t>
            </a:r>
            <a:r>
              <a:rPr lang="en-US" sz="2400" b="1" dirty="0"/>
              <a:t>Status</a:t>
            </a:r>
            <a:r>
              <a:rPr lang="en-US" sz="2400" dirty="0"/>
              <a:t> to ‘SUBMITTED’ and click </a:t>
            </a:r>
            <a:r>
              <a:rPr lang="en-US" sz="2400" b="1" dirty="0"/>
              <a:t>Update</a:t>
            </a:r>
            <a:r>
              <a:rPr lang="en-US" sz="2400" dirty="0"/>
              <a:t>. </a:t>
            </a:r>
          </a:p>
        </p:txBody>
      </p:sp>
      <p:pic>
        <p:nvPicPr>
          <p:cNvPr id="7" name="Picture 6">
            <a:extLst>
              <a:ext uri="{FF2B5EF4-FFF2-40B4-BE49-F238E27FC236}">
                <a16:creationId xmlns:a16="http://schemas.microsoft.com/office/drawing/2014/main" id="{61B298F3-4645-4BA3-8322-7C47258C9E2C}"/>
              </a:ext>
            </a:extLst>
          </p:cNvPr>
          <p:cNvPicPr>
            <a:picLocks noChangeAspect="1"/>
          </p:cNvPicPr>
          <p:nvPr/>
        </p:nvPicPr>
        <p:blipFill>
          <a:blip r:embed="rId3"/>
          <a:stretch>
            <a:fillRect/>
          </a:stretch>
        </p:blipFill>
        <p:spPr>
          <a:xfrm>
            <a:off x="628650" y="1678802"/>
            <a:ext cx="7972700" cy="2219482"/>
          </a:xfrm>
          <a:prstGeom prst="rect">
            <a:avLst/>
          </a:prstGeom>
        </p:spPr>
      </p:pic>
    </p:spTree>
    <p:extLst>
      <p:ext uri="{BB962C8B-B14F-4D97-AF65-F5344CB8AC3E}">
        <p14:creationId xmlns:p14="http://schemas.microsoft.com/office/powerpoint/2010/main" val="38094625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8062912" cy="2852737"/>
          </a:xfrm>
        </p:spPr>
        <p:txBody>
          <a:bodyPr/>
          <a:lstStyle/>
          <a:p>
            <a:r>
              <a:rPr lang="en-US" dirty="0"/>
              <a:t>Quick Add</a:t>
            </a:r>
          </a:p>
        </p:txBody>
      </p:sp>
      <p:sp>
        <p:nvSpPr>
          <p:cNvPr id="3" name="Text Placeholder 2"/>
          <p:cNvSpPr>
            <a:spLocks noGrp="1"/>
          </p:cNvSpPr>
          <p:nvPr>
            <p:ph type="body" idx="1"/>
          </p:nvPr>
        </p:nvSpPr>
        <p:spPr/>
        <p:txBody>
          <a:bodyPr/>
          <a:lstStyle/>
          <a:p>
            <a:r>
              <a:rPr lang="en-US" dirty="0"/>
              <a:t>Hands-On Exercise</a:t>
            </a:r>
          </a:p>
        </p:txBody>
      </p:sp>
      <p:sp>
        <p:nvSpPr>
          <p:cNvPr id="4" name="Slide Number Placeholder 3"/>
          <p:cNvSpPr>
            <a:spLocks noGrp="1"/>
          </p:cNvSpPr>
          <p:nvPr>
            <p:ph type="sldNum" sz="quarter" idx="12"/>
          </p:nvPr>
        </p:nvSpPr>
        <p:spPr/>
        <p:txBody>
          <a:bodyPr/>
          <a:lstStyle/>
          <a:p>
            <a:fld id="{9ED02AE2-7DAD-4645-BC87-240DD35DB531}" type="slidenum">
              <a:rPr lang="en-US" smtClean="0"/>
              <a:t>87</a:t>
            </a:fld>
            <a:endParaRPr lang="en-US" dirty="0"/>
          </a:p>
        </p:txBody>
      </p:sp>
    </p:spTree>
    <p:extLst>
      <p:ext uri="{BB962C8B-B14F-4D97-AF65-F5344CB8AC3E}">
        <p14:creationId xmlns:p14="http://schemas.microsoft.com/office/powerpoint/2010/main" val="21746736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Settings Module</a:t>
            </a:r>
          </a:p>
        </p:txBody>
      </p:sp>
      <p:sp>
        <p:nvSpPr>
          <p:cNvPr id="3" name="Slide Number Placeholder 2"/>
          <p:cNvSpPr>
            <a:spLocks noGrp="1"/>
          </p:cNvSpPr>
          <p:nvPr>
            <p:ph type="sldNum" sz="quarter" idx="12"/>
          </p:nvPr>
        </p:nvSpPr>
        <p:spPr/>
        <p:txBody>
          <a:bodyPr/>
          <a:lstStyle/>
          <a:p>
            <a:fld id="{9ED02AE2-7DAD-4645-BC87-240DD35DB531}" type="slidenum">
              <a:rPr lang="en-US" smtClean="0"/>
              <a:t>88</a:t>
            </a:fld>
            <a:endParaRPr lang="en-US" dirty="0"/>
          </a:p>
        </p:txBody>
      </p:sp>
    </p:spTree>
    <p:extLst>
      <p:ext uri="{BB962C8B-B14F-4D97-AF65-F5344CB8AC3E}">
        <p14:creationId xmlns:p14="http://schemas.microsoft.com/office/powerpoint/2010/main" val="37849482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61462-60F0-44A3-9B54-995C4F511F5B}"/>
              </a:ext>
            </a:extLst>
          </p:cNvPr>
          <p:cNvPicPr>
            <a:picLocks noChangeAspect="1"/>
          </p:cNvPicPr>
          <p:nvPr/>
        </p:nvPicPr>
        <p:blipFill>
          <a:blip r:embed="rId3"/>
          <a:stretch>
            <a:fillRect/>
          </a:stretch>
        </p:blipFill>
        <p:spPr>
          <a:xfrm>
            <a:off x="951752" y="1431823"/>
            <a:ext cx="6637595" cy="3231160"/>
          </a:xfrm>
          <a:prstGeom prst="rect">
            <a:avLst/>
          </a:prstGeom>
        </p:spPr>
      </p:pic>
      <p:sp>
        <p:nvSpPr>
          <p:cNvPr id="2" name="Title 1"/>
          <p:cNvSpPr>
            <a:spLocks noGrp="1"/>
          </p:cNvSpPr>
          <p:nvPr>
            <p:ph type="title"/>
          </p:nvPr>
        </p:nvSpPr>
        <p:spPr/>
        <p:txBody>
          <a:bodyPr/>
          <a:lstStyle/>
          <a:p>
            <a:r>
              <a:rPr lang="en-US" dirty="0"/>
              <a:t>Change Password</a:t>
            </a:r>
          </a:p>
        </p:txBody>
      </p:sp>
      <p:sp>
        <p:nvSpPr>
          <p:cNvPr id="4" name="Slide Number Placeholder 3"/>
          <p:cNvSpPr>
            <a:spLocks noGrp="1"/>
          </p:cNvSpPr>
          <p:nvPr>
            <p:ph type="sldNum" sz="quarter" idx="12"/>
          </p:nvPr>
        </p:nvSpPr>
        <p:spPr/>
        <p:txBody>
          <a:bodyPr/>
          <a:lstStyle/>
          <a:p>
            <a:fld id="{9ED02AE2-7DAD-4645-BC87-240DD35DB531}" type="slidenum">
              <a:rPr lang="en-US" smtClean="0"/>
              <a:t>89</a:t>
            </a:fld>
            <a:endParaRPr lang="en-US" dirty="0"/>
          </a:p>
        </p:txBody>
      </p:sp>
      <p:sp>
        <p:nvSpPr>
          <p:cNvPr id="6" name="Content Placeholder 3"/>
          <p:cNvSpPr txBox="1">
            <a:spLocks/>
          </p:cNvSpPr>
          <p:nvPr/>
        </p:nvSpPr>
        <p:spPr>
          <a:xfrm>
            <a:off x="628649" y="4638675"/>
            <a:ext cx="7886700" cy="1562099"/>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200" dirty="0"/>
              <a:t>Enter current password.</a:t>
            </a:r>
          </a:p>
          <a:p>
            <a:pPr marL="457200" indent="-457200">
              <a:buFont typeface="+mj-lt"/>
              <a:buAutoNum type="arabicPeriod"/>
            </a:pPr>
            <a:r>
              <a:rPr lang="en-US" sz="2200" dirty="0"/>
              <a:t>Enter new password twice. (Follow password rules at bottom of screen.)</a:t>
            </a:r>
          </a:p>
          <a:p>
            <a:pPr marL="457200" indent="-457200">
              <a:buFont typeface="+mj-lt"/>
              <a:buAutoNum type="arabicPeriod"/>
            </a:pPr>
            <a:r>
              <a:rPr lang="en-US" sz="2200" dirty="0"/>
              <a:t>Click </a:t>
            </a:r>
            <a:r>
              <a:rPr lang="en-US" sz="2200" b="1" dirty="0"/>
              <a:t>Update</a:t>
            </a:r>
            <a:r>
              <a:rPr lang="en-US" sz="2200" dirty="0"/>
              <a:t>.</a:t>
            </a:r>
          </a:p>
        </p:txBody>
      </p:sp>
      <p:sp>
        <p:nvSpPr>
          <p:cNvPr id="7" name="Oval 6"/>
          <p:cNvSpPr/>
          <p:nvPr/>
        </p:nvSpPr>
        <p:spPr>
          <a:xfrm>
            <a:off x="951752" y="3100884"/>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
        <p:nvSpPr>
          <p:cNvPr id="8" name="Oval 7"/>
          <p:cNvSpPr/>
          <p:nvPr/>
        </p:nvSpPr>
        <p:spPr>
          <a:xfrm>
            <a:off x="3996229" y="248306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9" name="Oval 8"/>
          <p:cNvSpPr/>
          <p:nvPr/>
        </p:nvSpPr>
        <p:spPr>
          <a:xfrm>
            <a:off x="7044239" y="1238046"/>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3</a:t>
            </a:r>
          </a:p>
        </p:txBody>
      </p:sp>
    </p:spTree>
    <p:extLst>
      <p:ext uri="{BB962C8B-B14F-4D97-AF65-F5344CB8AC3E}">
        <p14:creationId xmlns:p14="http://schemas.microsoft.com/office/powerpoint/2010/main" val="12045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Management Module</a:t>
            </a:r>
          </a:p>
        </p:txBody>
      </p:sp>
      <p:sp>
        <p:nvSpPr>
          <p:cNvPr id="3" name="Content Placeholder 2"/>
          <p:cNvSpPr>
            <a:spLocks noGrp="1"/>
          </p:cNvSpPr>
          <p:nvPr>
            <p:ph idx="1"/>
          </p:nvPr>
        </p:nvSpPr>
        <p:spPr/>
        <p:txBody>
          <a:bodyPr>
            <a:normAutofit/>
          </a:bodyPr>
          <a:lstStyle/>
          <a:p>
            <a:r>
              <a:rPr lang="en-US" dirty="0"/>
              <a:t>Consists of two modules: </a:t>
            </a:r>
          </a:p>
          <a:p>
            <a:pPr lvl="1"/>
            <a:r>
              <a:rPr lang="en-US" dirty="0"/>
              <a:t>Clinic Tools</a:t>
            </a:r>
          </a:p>
          <a:p>
            <a:pPr lvl="1"/>
            <a:r>
              <a:rPr lang="en-US" dirty="0"/>
              <a:t>Programs Tools</a:t>
            </a:r>
          </a:p>
          <a:p>
            <a:r>
              <a:rPr lang="en-US" dirty="0"/>
              <a:t>Clinic Tools</a:t>
            </a:r>
          </a:p>
          <a:p>
            <a:pPr lvl="1"/>
            <a:r>
              <a:rPr lang="en-US" dirty="0"/>
              <a:t>Tracks temperature logging, clinic information change requests, VFC enrollments</a:t>
            </a:r>
          </a:p>
          <a:p>
            <a:r>
              <a:rPr lang="en-US" dirty="0"/>
              <a:t>Program Tools</a:t>
            </a:r>
          </a:p>
          <a:p>
            <a:pPr lvl="1"/>
            <a:r>
              <a:rPr lang="en-US" dirty="0"/>
              <a:t>Notes/case management tracking, creation of enrollment templates, manage submitted enrollments</a:t>
            </a:r>
          </a:p>
        </p:txBody>
      </p:sp>
      <p:sp>
        <p:nvSpPr>
          <p:cNvPr id="4" name="Slide Number Placeholder 3"/>
          <p:cNvSpPr>
            <a:spLocks noGrp="1"/>
          </p:cNvSpPr>
          <p:nvPr>
            <p:ph type="sldNum" sz="quarter" idx="12"/>
          </p:nvPr>
        </p:nvSpPr>
        <p:spPr/>
        <p:txBody>
          <a:bodyPr/>
          <a:lstStyle/>
          <a:p>
            <a:fld id="{9ED02AE2-7DAD-4645-BC87-240DD35DB531}" type="slidenum">
              <a:rPr lang="en-US" smtClean="0"/>
              <a:t>9</a:t>
            </a:fld>
            <a:endParaRPr lang="en-US" dirty="0"/>
          </a:p>
        </p:txBody>
      </p:sp>
    </p:spTree>
    <p:extLst>
      <p:ext uri="{BB962C8B-B14F-4D97-AF65-F5344CB8AC3E}">
        <p14:creationId xmlns:p14="http://schemas.microsoft.com/office/powerpoint/2010/main" val="28617114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0EAA2C-F334-4ABF-9095-3A548E9BB5E0}"/>
              </a:ext>
            </a:extLst>
          </p:cNvPr>
          <p:cNvPicPr>
            <a:picLocks noChangeAspect="1"/>
          </p:cNvPicPr>
          <p:nvPr/>
        </p:nvPicPr>
        <p:blipFill>
          <a:blip r:embed="rId3"/>
          <a:stretch>
            <a:fillRect/>
          </a:stretch>
        </p:blipFill>
        <p:spPr>
          <a:xfrm>
            <a:off x="628650" y="1270697"/>
            <a:ext cx="6645216" cy="4839119"/>
          </a:xfrm>
          <a:prstGeom prst="rect">
            <a:avLst/>
          </a:prstGeom>
        </p:spPr>
      </p:pic>
      <p:sp>
        <p:nvSpPr>
          <p:cNvPr id="2" name="Title 1"/>
          <p:cNvSpPr>
            <a:spLocks noGrp="1"/>
          </p:cNvSpPr>
          <p:nvPr>
            <p:ph type="title"/>
          </p:nvPr>
        </p:nvSpPr>
        <p:spPr/>
        <p:txBody>
          <a:bodyPr/>
          <a:lstStyle/>
          <a:p>
            <a:r>
              <a:rPr lang="en-US" dirty="0"/>
              <a:t>Update Password Questions</a:t>
            </a:r>
          </a:p>
        </p:txBody>
      </p:sp>
      <p:sp>
        <p:nvSpPr>
          <p:cNvPr id="4" name="Slide Number Placeholder 3"/>
          <p:cNvSpPr>
            <a:spLocks noGrp="1"/>
          </p:cNvSpPr>
          <p:nvPr>
            <p:ph type="sldNum" sz="quarter" idx="12"/>
          </p:nvPr>
        </p:nvSpPr>
        <p:spPr/>
        <p:txBody>
          <a:bodyPr/>
          <a:lstStyle/>
          <a:p>
            <a:fld id="{9ED02AE2-7DAD-4645-BC87-240DD35DB531}" type="slidenum">
              <a:rPr lang="en-US" smtClean="0"/>
              <a:t>90</a:t>
            </a:fld>
            <a:endParaRPr lang="en-US" dirty="0"/>
          </a:p>
        </p:txBody>
      </p:sp>
      <p:sp>
        <p:nvSpPr>
          <p:cNvPr id="6" name="Content Placeholder 3"/>
          <p:cNvSpPr txBox="1">
            <a:spLocks/>
          </p:cNvSpPr>
          <p:nvPr/>
        </p:nvSpPr>
        <p:spPr>
          <a:xfrm>
            <a:off x="5438775" y="3245910"/>
            <a:ext cx="3071709" cy="1411815"/>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Answer at least 14 questions.</a:t>
            </a:r>
          </a:p>
          <a:p>
            <a:pPr marL="457200" indent="-457200">
              <a:buFont typeface="+mj-lt"/>
              <a:buAutoNum type="arabicPeriod"/>
            </a:pPr>
            <a:r>
              <a:rPr lang="en-US" sz="2400" dirty="0"/>
              <a:t>Click </a:t>
            </a:r>
            <a:r>
              <a:rPr lang="en-US" sz="2400" b="1" dirty="0"/>
              <a:t>Update</a:t>
            </a:r>
            <a:r>
              <a:rPr lang="en-US" sz="2400" dirty="0"/>
              <a:t>.</a:t>
            </a:r>
          </a:p>
        </p:txBody>
      </p:sp>
      <p:sp>
        <p:nvSpPr>
          <p:cNvPr id="8" name="Oval 7"/>
          <p:cNvSpPr/>
          <p:nvPr/>
        </p:nvSpPr>
        <p:spPr>
          <a:xfrm>
            <a:off x="4666397" y="2926357"/>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1</a:t>
            </a:r>
          </a:p>
        </p:txBody>
      </p:sp>
      <p:sp>
        <p:nvSpPr>
          <p:cNvPr id="7" name="Oval 6"/>
          <p:cNvSpPr/>
          <p:nvPr/>
        </p:nvSpPr>
        <p:spPr>
          <a:xfrm>
            <a:off x="6700309" y="1498328"/>
            <a:ext cx="274320" cy="27432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2</a:t>
            </a:r>
          </a:p>
        </p:txBody>
      </p:sp>
    </p:spTree>
    <p:extLst>
      <p:ext uri="{BB962C8B-B14F-4D97-AF65-F5344CB8AC3E}">
        <p14:creationId xmlns:p14="http://schemas.microsoft.com/office/powerpoint/2010/main" val="2534785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06A6A7-C752-4F86-8211-2EE4F26EE8B8}"/>
              </a:ext>
            </a:extLst>
          </p:cNvPr>
          <p:cNvPicPr>
            <a:picLocks noChangeAspect="1"/>
          </p:cNvPicPr>
          <p:nvPr/>
        </p:nvPicPr>
        <p:blipFill>
          <a:blip r:embed="rId3"/>
          <a:stretch>
            <a:fillRect/>
          </a:stretch>
        </p:blipFill>
        <p:spPr>
          <a:xfrm>
            <a:off x="615795" y="1311630"/>
            <a:ext cx="5039493" cy="4708939"/>
          </a:xfrm>
          <a:prstGeom prst="rect">
            <a:avLst/>
          </a:prstGeom>
        </p:spPr>
      </p:pic>
      <p:sp>
        <p:nvSpPr>
          <p:cNvPr id="2" name="Title 1"/>
          <p:cNvSpPr>
            <a:spLocks noGrp="1"/>
          </p:cNvSpPr>
          <p:nvPr>
            <p:ph type="title"/>
          </p:nvPr>
        </p:nvSpPr>
        <p:spPr/>
        <p:txBody>
          <a:bodyPr/>
          <a:lstStyle/>
          <a:p>
            <a:r>
              <a:rPr lang="en-US" dirty="0"/>
              <a:t>Set User Defaults</a:t>
            </a:r>
          </a:p>
        </p:txBody>
      </p:sp>
      <p:sp>
        <p:nvSpPr>
          <p:cNvPr id="4" name="Slide Number Placeholder 3"/>
          <p:cNvSpPr>
            <a:spLocks noGrp="1"/>
          </p:cNvSpPr>
          <p:nvPr>
            <p:ph type="sldNum" sz="quarter" idx="12"/>
          </p:nvPr>
        </p:nvSpPr>
        <p:spPr/>
        <p:txBody>
          <a:bodyPr/>
          <a:lstStyle/>
          <a:p>
            <a:fld id="{9ED02AE2-7DAD-4645-BC87-240DD35DB531}" type="slidenum">
              <a:rPr lang="en-US" smtClean="0"/>
              <a:t>91</a:t>
            </a:fld>
            <a:endParaRPr lang="en-US" dirty="0"/>
          </a:p>
        </p:txBody>
      </p:sp>
      <p:sp>
        <p:nvSpPr>
          <p:cNvPr id="6" name="Content Placeholder 3"/>
          <p:cNvSpPr txBox="1">
            <a:spLocks/>
          </p:cNvSpPr>
          <p:nvPr/>
        </p:nvSpPr>
        <p:spPr>
          <a:xfrm>
            <a:off x="3681663" y="2868580"/>
            <a:ext cx="4846542" cy="1120841"/>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Customize user-specific default behaviors on certain screens. </a:t>
            </a:r>
          </a:p>
        </p:txBody>
      </p:sp>
    </p:spTree>
    <p:extLst>
      <p:ext uri="{BB962C8B-B14F-4D97-AF65-F5344CB8AC3E}">
        <p14:creationId xmlns:p14="http://schemas.microsoft.com/office/powerpoint/2010/main" val="3061339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Clinic/User Vaccine Defaults</a:t>
            </a:r>
          </a:p>
        </p:txBody>
      </p:sp>
      <p:sp>
        <p:nvSpPr>
          <p:cNvPr id="4" name="Slide Number Placeholder 3"/>
          <p:cNvSpPr>
            <a:spLocks noGrp="1"/>
          </p:cNvSpPr>
          <p:nvPr>
            <p:ph type="sldNum" sz="quarter" idx="12"/>
          </p:nvPr>
        </p:nvSpPr>
        <p:spPr/>
        <p:txBody>
          <a:bodyPr/>
          <a:lstStyle/>
          <a:p>
            <a:fld id="{9ED02AE2-7DAD-4645-BC87-240DD35DB531}" type="slidenum">
              <a:rPr lang="en-US" smtClean="0"/>
              <a:t>92</a:t>
            </a:fld>
            <a:endParaRPr lang="en-US" dirty="0"/>
          </a:p>
        </p:txBody>
      </p:sp>
      <p:sp>
        <p:nvSpPr>
          <p:cNvPr id="6" name="Content Placeholder 3"/>
          <p:cNvSpPr txBox="1">
            <a:spLocks/>
          </p:cNvSpPr>
          <p:nvPr/>
        </p:nvSpPr>
        <p:spPr>
          <a:xfrm>
            <a:off x="628651" y="4053103"/>
            <a:ext cx="7886699" cy="1942752"/>
          </a:xfrm>
          <a:prstGeom prst="rect">
            <a:avLst/>
          </a:prstGeom>
          <a:solidFill>
            <a:schemeClr val="bg1"/>
          </a:solidFill>
          <a:ln>
            <a:solidFill>
              <a:schemeClr val="tx1"/>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t>Used by Type 2 clinics to maintain vaccine inventory. </a:t>
            </a:r>
          </a:p>
          <a:p>
            <a:pPr marL="0" indent="0" algn="ctr">
              <a:buNone/>
            </a:pPr>
            <a:r>
              <a:rPr lang="en-US" sz="2400" dirty="0"/>
              <a:t>Used by Type 3 to auto-populate preferred lot numbers when administering.</a:t>
            </a:r>
          </a:p>
          <a:p>
            <a:pPr marL="0" indent="0" algn="ctr">
              <a:buNone/>
            </a:pPr>
            <a:r>
              <a:rPr lang="en-US" sz="2400" dirty="0"/>
              <a:t>Users select a lot number from this catalog when administering immunizations.</a:t>
            </a:r>
          </a:p>
        </p:txBody>
      </p:sp>
      <p:pic>
        <p:nvPicPr>
          <p:cNvPr id="3" name="Picture 2">
            <a:extLst>
              <a:ext uri="{FF2B5EF4-FFF2-40B4-BE49-F238E27FC236}">
                <a16:creationId xmlns:a16="http://schemas.microsoft.com/office/drawing/2014/main" id="{4C2C4319-DB96-4F3C-87A3-C105E551F1BA}"/>
              </a:ext>
            </a:extLst>
          </p:cNvPr>
          <p:cNvPicPr>
            <a:picLocks noChangeAspect="1"/>
          </p:cNvPicPr>
          <p:nvPr/>
        </p:nvPicPr>
        <p:blipFill>
          <a:blip r:embed="rId2"/>
          <a:stretch>
            <a:fillRect/>
          </a:stretch>
        </p:blipFill>
        <p:spPr>
          <a:xfrm>
            <a:off x="392809" y="1476687"/>
            <a:ext cx="8358381" cy="2120623"/>
          </a:xfrm>
          <a:prstGeom prst="rect">
            <a:avLst/>
          </a:prstGeom>
        </p:spPr>
      </p:pic>
    </p:spTree>
    <p:extLst>
      <p:ext uri="{BB962C8B-B14F-4D97-AF65-F5344CB8AC3E}">
        <p14:creationId xmlns:p14="http://schemas.microsoft.com/office/powerpoint/2010/main" val="28031973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8062912" cy="2852737"/>
          </a:xfrm>
        </p:spPr>
        <p:txBody>
          <a:bodyPr/>
          <a:lstStyle/>
          <a:p>
            <a:r>
              <a:rPr lang="en-US" dirty="0"/>
              <a:t>User Default Settings</a:t>
            </a:r>
          </a:p>
        </p:txBody>
      </p:sp>
      <p:sp>
        <p:nvSpPr>
          <p:cNvPr id="3" name="Text Placeholder 2"/>
          <p:cNvSpPr>
            <a:spLocks noGrp="1"/>
          </p:cNvSpPr>
          <p:nvPr>
            <p:ph type="body" idx="1"/>
          </p:nvPr>
        </p:nvSpPr>
        <p:spPr/>
        <p:txBody>
          <a:bodyPr/>
          <a:lstStyle/>
          <a:p>
            <a:r>
              <a:rPr lang="en-US" dirty="0"/>
              <a:t>Hands-On Exercise</a:t>
            </a:r>
          </a:p>
        </p:txBody>
      </p:sp>
      <p:sp>
        <p:nvSpPr>
          <p:cNvPr id="4" name="Slide Number Placeholder 3"/>
          <p:cNvSpPr>
            <a:spLocks noGrp="1"/>
          </p:cNvSpPr>
          <p:nvPr>
            <p:ph type="sldNum" sz="quarter" idx="12"/>
          </p:nvPr>
        </p:nvSpPr>
        <p:spPr/>
        <p:txBody>
          <a:bodyPr/>
          <a:lstStyle/>
          <a:p>
            <a:fld id="{9ED02AE2-7DAD-4645-BC87-240DD35DB531}" type="slidenum">
              <a:rPr lang="en-US" smtClean="0"/>
              <a:t>93</a:t>
            </a:fld>
            <a:endParaRPr lang="en-US" dirty="0"/>
          </a:p>
        </p:txBody>
      </p:sp>
    </p:spTree>
    <p:extLst>
      <p:ext uri="{BB962C8B-B14F-4D97-AF65-F5344CB8AC3E}">
        <p14:creationId xmlns:p14="http://schemas.microsoft.com/office/powerpoint/2010/main" val="29744437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_x0020_Type xmlns="4EE6E770-F36A-476A-9E0D-43F1801ED4A0">Implementation</Document_x0020_Type>
    <Document_x0020_Status xmlns="4EE6E770-F36A-476A-9E0D-43F1801ED4A0">Final</Document_x0020_Status>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4C81DB5D1E6641A88DDF6843018E83" ma:contentTypeVersion="6" ma:contentTypeDescription="Create a new document." ma:contentTypeScope="" ma:versionID="8d149b11f440d4c316771849f73f691a">
  <xsd:schema xmlns:xsd="http://www.w3.org/2001/XMLSchema" xmlns:xs="http://www.w3.org/2001/XMLSchema" xmlns:p="http://schemas.microsoft.com/office/2006/metadata/properties" xmlns:ns1="http://schemas.microsoft.com/sharepoint/v3" xmlns:ns2="4EE6E770-F36A-476A-9E0D-43F1801ED4A0" xmlns:ns3="4ee6e770-f36a-476a-9e0d-43f1801ed4a0" xmlns:ns4="d73a4e6c-5551-41b0-b103-f651b384f51f" targetNamespace="http://schemas.microsoft.com/office/2006/metadata/properties" ma:root="true" ma:fieldsID="36eec05ebb352cd9cc3d388fffc0ae4b" ns1:_="" ns2:_="" ns3:_="" ns4:_="">
    <xsd:import namespace="http://schemas.microsoft.com/sharepoint/v3"/>
    <xsd:import namespace="4EE6E770-F36A-476A-9E0D-43F1801ED4A0"/>
    <xsd:import namespace="4ee6e770-f36a-476a-9e0d-43f1801ed4a0"/>
    <xsd:import namespace="d73a4e6c-5551-41b0-b103-f651b384f51f"/>
    <xsd:element name="properties">
      <xsd:complexType>
        <xsd:sequence>
          <xsd:element name="documentManagement">
            <xsd:complexType>
              <xsd:all>
                <xsd:element ref="ns2:Document_x0020_Type"/>
                <xsd:element ref="ns2:Document_x0020_Status"/>
                <xsd:element ref="ns3:MediaServiceMetadata" minOccurs="0"/>
                <xsd:element ref="ns3:MediaServiceFastMetadata" minOccurs="0"/>
                <xsd:element ref="ns4:SharedWithUsers" minOccurs="0"/>
                <xsd:element ref="ns4: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E6E770-F36A-476A-9E0D-43F1801ED4A0" elementFormDefault="qualified">
    <xsd:import namespace="http://schemas.microsoft.com/office/2006/documentManagement/types"/>
    <xsd:import namespace="http://schemas.microsoft.com/office/infopath/2007/PartnerControls"/>
    <xsd:element name="Document_x0020_Type" ma:index="8" ma:displayName="Document Type" ma:format="Dropdown" ma:internalName="Document_x0020_Type">
      <xsd:simpleType>
        <xsd:restriction base="dms:Choice">
          <xsd:enumeration value="Migrated"/>
          <xsd:enumeration value="Governance"/>
          <xsd:enumeration value="Initiation"/>
          <xsd:enumeration value="Planning"/>
          <xsd:enumeration value="Requirements"/>
          <xsd:enumeration value="Design"/>
          <xsd:enumeration value="Development"/>
          <xsd:enumeration value="Testing"/>
          <xsd:enumeration value="Implementation"/>
          <xsd:enumeration value="Post-implementation"/>
          <xsd:enumeration value="Disposition"/>
          <xsd:enumeration value="Procurement"/>
          <xsd:enumeration value="Request for Change"/>
        </xsd:restriction>
      </xsd:simpleType>
    </xsd:element>
    <xsd:element name="Document_x0020_Status" ma:index="9" ma:displayName="Document Status" ma:format="Dropdown" ma:internalName="Document_x0020_Status">
      <xsd:simpleType>
        <xsd:restriction base="dms:Choice">
          <xsd:enumeration value="Draft"/>
          <xsd:enumeration value="In-review"/>
          <xsd:enumeration value="Final"/>
          <xsd:enumeration value="Approved"/>
          <xsd:enumeration value="Migrated"/>
        </xsd:restriction>
      </xsd:simpleType>
    </xsd:element>
  </xsd:schema>
  <xsd:schema xmlns:xsd="http://www.w3.org/2001/XMLSchema" xmlns:xs="http://www.w3.org/2001/XMLSchema" xmlns:dms="http://schemas.microsoft.com/office/2006/documentManagement/types" xmlns:pc="http://schemas.microsoft.com/office/infopath/2007/PartnerControls" targetNamespace="4ee6e770-f36a-476a-9e0d-43f1801ed4a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3a4e6c-5551-41b0-b103-f651b384f51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41F17D-7ED4-4AC3-9AE4-25A11ADCFAD0}">
  <ds:schemaRefs>
    <ds:schemaRef ds:uri="http://purl.org/dc/terms/"/>
    <ds:schemaRef ds:uri="4EE6E770-F36A-476A-9E0D-43F1801ED4A0"/>
    <ds:schemaRef ds:uri="http://schemas.microsoft.com/sharepoint/v3"/>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d73a4e6c-5551-41b0-b103-f651b384f51f"/>
    <ds:schemaRef ds:uri="4ee6e770-f36a-476a-9e0d-43f1801ed4a0"/>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27428F97-2E0F-463F-8BE7-71CABE901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E6E770-F36A-476A-9E0D-43F1801ED4A0"/>
    <ds:schemaRef ds:uri="4ee6e770-f36a-476a-9e0d-43f1801ed4a0"/>
    <ds:schemaRef ds:uri="d73a4e6c-5551-41b0-b103-f651b384f5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54F9A0-1E29-43C7-A333-3182053D92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10160</TotalTime>
  <Words>3566</Words>
  <Application>Microsoft Office PowerPoint</Application>
  <PresentationFormat>On-screen Show (4:3)</PresentationFormat>
  <Paragraphs>664</Paragraphs>
  <Slides>93</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93</vt:i4>
      </vt:variant>
    </vt:vector>
  </HeadingPairs>
  <TitlesOfParts>
    <vt:vector size="98" baseType="lpstr">
      <vt:lpstr>Arial</vt:lpstr>
      <vt:lpstr>Calibri</vt:lpstr>
      <vt:lpstr>Calibri Light</vt:lpstr>
      <vt:lpstr>Gill Sans MT</vt:lpstr>
      <vt:lpstr>Office Theme</vt:lpstr>
      <vt:lpstr>General User Training</vt:lpstr>
      <vt:lpstr>Agenda</vt:lpstr>
      <vt:lpstr>WebIZ Modules</vt:lpstr>
      <vt:lpstr>Patients Module</vt:lpstr>
      <vt:lpstr>Immunizations Module</vt:lpstr>
      <vt:lpstr>IZ Quick Add Module</vt:lpstr>
      <vt:lpstr>Education Module</vt:lpstr>
      <vt:lpstr>Inventory Module</vt:lpstr>
      <vt:lpstr>Provider Management Module</vt:lpstr>
      <vt:lpstr>Reports Module</vt:lpstr>
      <vt:lpstr>User Settings</vt:lpstr>
      <vt:lpstr>VTrckS Interface Module</vt:lpstr>
      <vt:lpstr>Administration Module </vt:lpstr>
      <vt:lpstr>HL7 Management Module</vt:lpstr>
      <vt:lpstr>Public Portal</vt:lpstr>
      <vt:lpstr>System Requirements</vt:lpstr>
      <vt:lpstr>Log In</vt:lpstr>
      <vt:lpstr>Forgot Password</vt:lpstr>
      <vt:lpstr>Request User Account</vt:lpstr>
      <vt:lpstr>Home Screen</vt:lpstr>
      <vt:lpstr>Home Screen (cont.)</vt:lpstr>
      <vt:lpstr>Standard Navigation</vt:lpstr>
      <vt:lpstr>Standard Navigation (cont.)</vt:lpstr>
      <vt:lpstr>Icons</vt:lpstr>
      <vt:lpstr>Icons (cont.)</vt:lpstr>
      <vt:lpstr>Icons (cont.)</vt:lpstr>
      <vt:lpstr>Tips and Shortcuts</vt:lpstr>
      <vt:lpstr>Tips and Shortcuts (cont.)</vt:lpstr>
      <vt:lpstr>Log In</vt:lpstr>
      <vt:lpstr>Patients Module</vt:lpstr>
      <vt:lpstr>Patient Search</vt:lpstr>
      <vt:lpstr>Patient Search (cont.)</vt:lpstr>
      <vt:lpstr>Patient Search Results</vt:lpstr>
      <vt:lpstr>Add New Patient</vt:lpstr>
      <vt:lpstr>Possible Duplicates</vt:lpstr>
      <vt:lpstr>Add New Patient (cont.)</vt:lpstr>
      <vt:lpstr>Patient Demographics</vt:lpstr>
      <vt:lpstr>Patient Demographics (cont.)</vt:lpstr>
      <vt:lpstr>Patient Demographics (cont.)</vt:lpstr>
      <vt:lpstr>Patient Demographics (cont.)</vt:lpstr>
      <vt:lpstr>Patient Demographics (cont.)</vt:lpstr>
      <vt:lpstr>Patient Local IDs</vt:lpstr>
      <vt:lpstr>Patient Programs</vt:lpstr>
      <vt:lpstr>Clinic Status Options</vt:lpstr>
      <vt:lpstr>Update Clinic Status</vt:lpstr>
      <vt:lpstr>Update Clinic Status (cont.)</vt:lpstr>
      <vt:lpstr>Mark Patient Inactive at Clinic</vt:lpstr>
      <vt:lpstr>Patient Programs History</vt:lpstr>
      <vt:lpstr>Jurisdiction Status Options</vt:lpstr>
      <vt:lpstr>Update Jurisdiction Status</vt:lpstr>
      <vt:lpstr>Patient Emergency Contacts</vt:lpstr>
      <vt:lpstr>Patient Notes</vt:lpstr>
      <vt:lpstr>Precautions / Contraindications</vt:lpstr>
      <vt:lpstr>Precautions/Contraindications (cont.)</vt:lpstr>
      <vt:lpstr>Patient Events</vt:lpstr>
      <vt:lpstr>Patient Exemptions</vt:lpstr>
      <vt:lpstr>Patient Duplicates</vt:lpstr>
      <vt:lpstr>Add New Patient</vt:lpstr>
      <vt:lpstr>Immunizations Module</vt:lpstr>
      <vt:lpstr>Immunizations Home</vt:lpstr>
      <vt:lpstr>Immunization History</vt:lpstr>
      <vt:lpstr>Immunization Recommendations</vt:lpstr>
      <vt:lpstr>Add Immunization History</vt:lpstr>
      <vt:lpstr>Add Immunization History (cont.)</vt:lpstr>
      <vt:lpstr>Quick Add (Type 1 Clinics Only)</vt:lpstr>
      <vt:lpstr>Quick Add (Type 1 Clinics Only)</vt:lpstr>
      <vt:lpstr>Add Immunization (Types 2 &amp; 3)</vt:lpstr>
      <vt:lpstr>Administer Immunization</vt:lpstr>
      <vt:lpstr>Administer Immunization (cont.)</vt:lpstr>
      <vt:lpstr>Immunization Details</vt:lpstr>
      <vt:lpstr>Immunization Details (cont.)</vt:lpstr>
      <vt:lpstr>Immunization Details (cont.)</vt:lpstr>
      <vt:lpstr>Administer Immunization</vt:lpstr>
      <vt:lpstr>IZ Quick Add Module</vt:lpstr>
      <vt:lpstr>IZ Quick Add Module </vt:lpstr>
      <vt:lpstr>IZ Quick Add</vt:lpstr>
      <vt:lpstr>IZ Quick Add Demographics</vt:lpstr>
      <vt:lpstr>IZ Quick Add Immunizations</vt:lpstr>
      <vt:lpstr>Quick Add</vt:lpstr>
      <vt:lpstr>Mass Event Search</vt:lpstr>
      <vt:lpstr>Add New Mass Event</vt:lpstr>
      <vt:lpstr>Add New Mass Event (cont.)</vt:lpstr>
      <vt:lpstr>Add Patient to Mass Event</vt:lpstr>
      <vt:lpstr>Add Patient to Mass Event (cont.)</vt:lpstr>
      <vt:lpstr>Add Patient to Mass Event (cont.)</vt:lpstr>
      <vt:lpstr>Submit Mass Event for Processing</vt:lpstr>
      <vt:lpstr>Quick Add</vt:lpstr>
      <vt:lpstr>Settings Module</vt:lpstr>
      <vt:lpstr>Change Password</vt:lpstr>
      <vt:lpstr>Update Password Questions</vt:lpstr>
      <vt:lpstr>Set User Defaults</vt:lpstr>
      <vt:lpstr>Clinic/User Vaccine Defaults</vt:lpstr>
      <vt:lpstr>User Default Settings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Dais</dc:creator>
  <cp:lastModifiedBy>Worrell, Gary</cp:lastModifiedBy>
  <cp:revision>277</cp:revision>
  <dcterms:created xsi:type="dcterms:W3CDTF">2015-01-05T05:05:49Z</dcterms:created>
  <dcterms:modified xsi:type="dcterms:W3CDTF">2019-09-04T15:32:55Z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0x010100D84C81DB5D1E6641A88DDF6843018E83</vt:lpwstr>
  </property>
</Properties>
</file>